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4"/>
  </p:notesMasterIdLst>
  <p:handoutMasterIdLst>
    <p:handoutMasterId r:id="rId95"/>
  </p:handoutMasterIdLst>
  <p:sldIdLst>
    <p:sldId id="256" r:id="rId2"/>
    <p:sldId id="260" r:id="rId3"/>
    <p:sldId id="264" r:id="rId4"/>
    <p:sldId id="265" r:id="rId5"/>
    <p:sldId id="258" r:id="rId6"/>
    <p:sldId id="263" r:id="rId7"/>
    <p:sldId id="261" r:id="rId8"/>
    <p:sldId id="266" r:id="rId9"/>
    <p:sldId id="271" r:id="rId10"/>
    <p:sldId id="268" r:id="rId11"/>
    <p:sldId id="262" r:id="rId12"/>
    <p:sldId id="270" r:id="rId13"/>
    <p:sldId id="322" r:id="rId14"/>
    <p:sldId id="310" r:id="rId15"/>
    <p:sldId id="309" r:id="rId16"/>
    <p:sldId id="307" r:id="rId17"/>
    <p:sldId id="304" r:id="rId18"/>
    <p:sldId id="305" r:id="rId19"/>
    <p:sldId id="286" r:id="rId20"/>
    <p:sldId id="259" r:id="rId21"/>
    <p:sldId id="282" r:id="rId22"/>
    <p:sldId id="291" r:id="rId23"/>
    <p:sldId id="301" r:id="rId24"/>
    <p:sldId id="323" r:id="rId25"/>
    <p:sldId id="306" r:id="rId26"/>
    <p:sldId id="283" r:id="rId27"/>
    <p:sldId id="284" r:id="rId28"/>
    <p:sldId id="321" r:id="rId29"/>
    <p:sldId id="320" r:id="rId30"/>
    <p:sldId id="311" r:id="rId31"/>
    <p:sldId id="319" r:id="rId32"/>
    <p:sldId id="315" r:id="rId33"/>
    <p:sldId id="269" r:id="rId34"/>
    <p:sldId id="290" r:id="rId35"/>
    <p:sldId id="288" r:id="rId36"/>
    <p:sldId id="298" r:id="rId37"/>
    <p:sldId id="316" r:id="rId38"/>
    <p:sldId id="324" r:id="rId39"/>
    <p:sldId id="325" r:id="rId40"/>
    <p:sldId id="297" r:id="rId41"/>
    <p:sldId id="278" r:id="rId42"/>
    <p:sldId id="279" r:id="rId43"/>
    <p:sldId id="267" r:id="rId44"/>
    <p:sldId id="294" r:id="rId45"/>
    <p:sldId id="285" r:id="rId46"/>
    <p:sldId id="326" r:id="rId47"/>
    <p:sldId id="280" r:id="rId48"/>
    <p:sldId id="302" r:id="rId49"/>
    <p:sldId id="303" r:id="rId50"/>
    <p:sldId id="313" r:id="rId51"/>
    <p:sldId id="317" r:id="rId52"/>
    <p:sldId id="272" r:id="rId53"/>
    <p:sldId id="287" r:id="rId54"/>
    <p:sldId id="292" r:id="rId55"/>
    <p:sldId id="293" r:id="rId56"/>
    <p:sldId id="277" r:id="rId57"/>
    <p:sldId id="327" r:id="rId58"/>
    <p:sldId id="328" r:id="rId59"/>
    <p:sldId id="329" r:id="rId60"/>
    <p:sldId id="257" r:id="rId61"/>
    <p:sldId id="330" r:id="rId62"/>
    <p:sldId id="331" r:id="rId63"/>
    <p:sldId id="332" r:id="rId64"/>
    <p:sldId id="333" r:id="rId65"/>
    <p:sldId id="334" r:id="rId66"/>
    <p:sldId id="335" r:id="rId67"/>
    <p:sldId id="336" r:id="rId68"/>
    <p:sldId id="337" r:id="rId69"/>
    <p:sldId id="338" r:id="rId70"/>
    <p:sldId id="339" r:id="rId71"/>
    <p:sldId id="340" r:id="rId72"/>
    <p:sldId id="341" r:id="rId73"/>
    <p:sldId id="342" r:id="rId74"/>
    <p:sldId id="343" r:id="rId75"/>
    <p:sldId id="344" r:id="rId76"/>
    <p:sldId id="345" r:id="rId77"/>
    <p:sldId id="346" r:id="rId78"/>
    <p:sldId id="347" r:id="rId79"/>
    <p:sldId id="348" r:id="rId80"/>
    <p:sldId id="349" r:id="rId81"/>
    <p:sldId id="350" r:id="rId82"/>
    <p:sldId id="351" r:id="rId83"/>
    <p:sldId id="352" r:id="rId84"/>
    <p:sldId id="274" r:id="rId85"/>
    <p:sldId id="353" r:id="rId86"/>
    <p:sldId id="354" r:id="rId87"/>
    <p:sldId id="275" r:id="rId88"/>
    <p:sldId id="273" r:id="rId89"/>
    <p:sldId id="355" r:id="rId90"/>
    <p:sldId id="356" r:id="rId91"/>
    <p:sldId id="276" r:id="rId92"/>
    <p:sldId id="357" r:id="rId9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13" autoAdjust="0"/>
    <p:restoredTop sz="92895" autoAdjust="0"/>
  </p:normalViewPr>
  <p:slideViewPr>
    <p:cSldViewPr snapToGrid="0">
      <p:cViewPr varScale="1">
        <p:scale>
          <a:sx n="99" d="100"/>
          <a:sy n="99" d="100"/>
        </p:scale>
        <p:origin x="102" y="8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44CEA9-DB6B-4AE2-853F-1EDF0EBF6C5F}" type="doc">
      <dgm:prSet loTypeId="urn:microsoft.com/office/officeart/2005/8/layout/hierarchy1" loCatId="hierarchy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507F124-A7CC-48A6-9B03-4B2F42494BF6}">
      <dgm:prSet/>
      <dgm:spPr/>
      <dgm:t>
        <a:bodyPr/>
        <a:lstStyle/>
        <a:p>
          <a:r>
            <a:rPr lang="en-US" dirty="0"/>
            <a:t>Cities apply for coverage under an MS4 permit through ADEQ to discharge stormwater (NOI) and may terminate coverage (NOT)</a:t>
          </a:r>
        </a:p>
      </dgm:t>
    </dgm:pt>
    <dgm:pt modelId="{D0CDC541-D624-4491-947E-7B43FE64FC92}" type="parTrans" cxnId="{1930D246-6605-4D87-A538-66FE43EC1044}">
      <dgm:prSet/>
      <dgm:spPr/>
      <dgm:t>
        <a:bodyPr/>
        <a:lstStyle/>
        <a:p>
          <a:endParaRPr lang="en-US"/>
        </a:p>
      </dgm:t>
    </dgm:pt>
    <dgm:pt modelId="{42A7AF75-8BA6-44F6-BA0D-646024D5D39E}" type="sibTrans" cxnId="{1930D246-6605-4D87-A538-66FE43EC1044}">
      <dgm:prSet/>
      <dgm:spPr/>
      <dgm:t>
        <a:bodyPr/>
        <a:lstStyle/>
        <a:p>
          <a:endParaRPr lang="en-US"/>
        </a:p>
      </dgm:t>
    </dgm:pt>
    <dgm:pt modelId="{7BEE6BC5-D40C-4B2F-A6BD-969B5B1C7FDD}">
      <dgm:prSet/>
      <dgm:spPr/>
      <dgm:t>
        <a:bodyPr/>
        <a:lstStyle/>
        <a:p>
          <a:r>
            <a:rPr lang="en-US" dirty="0"/>
            <a:t>Cities are required to adopt and implement local ordinances or other regulatory mechanisms that provide adequate enforcement procedures to control discharges into the MS4</a:t>
          </a:r>
        </a:p>
      </dgm:t>
    </dgm:pt>
    <dgm:pt modelId="{4206B331-B868-49F2-B73D-2EE89A4FD826}" type="parTrans" cxnId="{D05332BD-37A8-4996-A0BE-BDBBCE54ECCD}">
      <dgm:prSet/>
      <dgm:spPr/>
      <dgm:t>
        <a:bodyPr/>
        <a:lstStyle/>
        <a:p>
          <a:endParaRPr lang="en-US"/>
        </a:p>
      </dgm:t>
    </dgm:pt>
    <dgm:pt modelId="{2547691D-41B6-4250-B36F-21F2DF4A2612}" type="sibTrans" cxnId="{D05332BD-37A8-4996-A0BE-BDBBCE54ECCD}">
      <dgm:prSet/>
      <dgm:spPr/>
      <dgm:t>
        <a:bodyPr/>
        <a:lstStyle/>
        <a:p>
          <a:endParaRPr lang="en-US"/>
        </a:p>
      </dgm:t>
    </dgm:pt>
    <dgm:pt modelId="{8C337C11-EC03-4B65-B0D3-6FA4175621F6}" type="pres">
      <dgm:prSet presAssocID="{3044CEA9-DB6B-4AE2-853F-1EDF0EBF6C5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3C67429-D37B-4A61-934F-141C71727543}" type="pres">
      <dgm:prSet presAssocID="{5507F124-A7CC-48A6-9B03-4B2F42494BF6}" presName="hierRoot1" presStyleCnt="0"/>
      <dgm:spPr/>
    </dgm:pt>
    <dgm:pt modelId="{4F980DBD-0B5F-45FF-AB25-713AA7848B00}" type="pres">
      <dgm:prSet presAssocID="{5507F124-A7CC-48A6-9B03-4B2F42494BF6}" presName="composite" presStyleCnt="0"/>
      <dgm:spPr/>
    </dgm:pt>
    <dgm:pt modelId="{C47B5C4D-14FD-43A4-A33B-0EF6C78D40C9}" type="pres">
      <dgm:prSet presAssocID="{5507F124-A7CC-48A6-9B03-4B2F42494BF6}" presName="background" presStyleLbl="node0" presStyleIdx="0" presStyleCnt="2"/>
      <dgm:spPr/>
    </dgm:pt>
    <dgm:pt modelId="{C9437FE4-8470-426A-931A-36225C27BCEB}" type="pres">
      <dgm:prSet presAssocID="{5507F124-A7CC-48A6-9B03-4B2F42494BF6}" presName="text" presStyleLbl="fgAcc0" presStyleIdx="0" presStyleCnt="2" custScaleX="120438">
        <dgm:presLayoutVars>
          <dgm:chPref val="3"/>
        </dgm:presLayoutVars>
      </dgm:prSet>
      <dgm:spPr/>
    </dgm:pt>
    <dgm:pt modelId="{369A0E6A-8C22-4252-8543-B524C491FFCA}" type="pres">
      <dgm:prSet presAssocID="{5507F124-A7CC-48A6-9B03-4B2F42494BF6}" presName="hierChild2" presStyleCnt="0"/>
      <dgm:spPr/>
    </dgm:pt>
    <dgm:pt modelId="{C6A2EAF5-741B-4AE6-916D-708FF8E14148}" type="pres">
      <dgm:prSet presAssocID="{7BEE6BC5-D40C-4B2F-A6BD-969B5B1C7FDD}" presName="hierRoot1" presStyleCnt="0"/>
      <dgm:spPr/>
    </dgm:pt>
    <dgm:pt modelId="{49235238-A6AD-4748-A815-F02C7885A697}" type="pres">
      <dgm:prSet presAssocID="{7BEE6BC5-D40C-4B2F-A6BD-969B5B1C7FDD}" presName="composite" presStyleCnt="0"/>
      <dgm:spPr/>
    </dgm:pt>
    <dgm:pt modelId="{A7AFA60A-62CD-416E-A896-0C2EE4E2E211}" type="pres">
      <dgm:prSet presAssocID="{7BEE6BC5-D40C-4B2F-A6BD-969B5B1C7FDD}" presName="background" presStyleLbl="node0" presStyleIdx="1" presStyleCnt="2"/>
      <dgm:spPr/>
    </dgm:pt>
    <dgm:pt modelId="{C1070FF8-5E02-4689-82AE-8142AFFA349B}" type="pres">
      <dgm:prSet presAssocID="{7BEE6BC5-D40C-4B2F-A6BD-969B5B1C7FDD}" presName="text" presStyleLbl="fgAcc0" presStyleIdx="1" presStyleCnt="2" custScaleX="113786">
        <dgm:presLayoutVars>
          <dgm:chPref val="3"/>
        </dgm:presLayoutVars>
      </dgm:prSet>
      <dgm:spPr/>
    </dgm:pt>
    <dgm:pt modelId="{443E9A4C-D20C-4242-AE4F-BADA6E83EE79}" type="pres">
      <dgm:prSet presAssocID="{7BEE6BC5-D40C-4B2F-A6BD-969B5B1C7FDD}" presName="hierChild2" presStyleCnt="0"/>
      <dgm:spPr/>
    </dgm:pt>
  </dgm:ptLst>
  <dgm:cxnLst>
    <dgm:cxn modelId="{1930D246-6605-4D87-A538-66FE43EC1044}" srcId="{3044CEA9-DB6B-4AE2-853F-1EDF0EBF6C5F}" destId="{5507F124-A7CC-48A6-9B03-4B2F42494BF6}" srcOrd="0" destOrd="0" parTransId="{D0CDC541-D624-4491-947E-7B43FE64FC92}" sibTransId="{42A7AF75-8BA6-44F6-BA0D-646024D5D39E}"/>
    <dgm:cxn modelId="{6B8A5D6E-46AA-4E5F-9572-C4969099EFC8}" type="presOf" srcId="{5507F124-A7CC-48A6-9B03-4B2F42494BF6}" destId="{C9437FE4-8470-426A-931A-36225C27BCEB}" srcOrd="0" destOrd="0" presId="urn:microsoft.com/office/officeart/2005/8/layout/hierarchy1"/>
    <dgm:cxn modelId="{B41DC085-42F8-46BB-AC47-EBB1CBF357DE}" type="presOf" srcId="{3044CEA9-DB6B-4AE2-853F-1EDF0EBF6C5F}" destId="{8C337C11-EC03-4B65-B0D3-6FA4175621F6}" srcOrd="0" destOrd="0" presId="urn:microsoft.com/office/officeart/2005/8/layout/hierarchy1"/>
    <dgm:cxn modelId="{D05332BD-37A8-4996-A0BE-BDBBCE54ECCD}" srcId="{3044CEA9-DB6B-4AE2-853F-1EDF0EBF6C5F}" destId="{7BEE6BC5-D40C-4B2F-A6BD-969B5B1C7FDD}" srcOrd="1" destOrd="0" parTransId="{4206B331-B868-49F2-B73D-2EE89A4FD826}" sibTransId="{2547691D-41B6-4250-B36F-21F2DF4A2612}"/>
    <dgm:cxn modelId="{508E61FD-DAE4-4283-BE65-632597E7E7C2}" type="presOf" srcId="{7BEE6BC5-D40C-4B2F-A6BD-969B5B1C7FDD}" destId="{C1070FF8-5E02-4689-82AE-8142AFFA349B}" srcOrd="0" destOrd="0" presId="urn:microsoft.com/office/officeart/2005/8/layout/hierarchy1"/>
    <dgm:cxn modelId="{EB2B7DE8-3274-4E44-93E4-D9DB02A37020}" type="presParOf" srcId="{8C337C11-EC03-4B65-B0D3-6FA4175621F6}" destId="{53C67429-D37B-4A61-934F-141C71727543}" srcOrd="0" destOrd="0" presId="urn:microsoft.com/office/officeart/2005/8/layout/hierarchy1"/>
    <dgm:cxn modelId="{DB14C56A-D7C9-4E35-BA7C-793634D3E149}" type="presParOf" srcId="{53C67429-D37B-4A61-934F-141C71727543}" destId="{4F980DBD-0B5F-45FF-AB25-713AA7848B00}" srcOrd="0" destOrd="0" presId="urn:microsoft.com/office/officeart/2005/8/layout/hierarchy1"/>
    <dgm:cxn modelId="{31330991-3507-4CB5-A5F2-C192DB1B911D}" type="presParOf" srcId="{4F980DBD-0B5F-45FF-AB25-713AA7848B00}" destId="{C47B5C4D-14FD-43A4-A33B-0EF6C78D40C9}" srcOrd="0" destOrd="0" presId="urn:microsoft.com/office/officeart/2005/8/layout/hierarchy1"/>
    <dgm:cxn modelId="{1A8F974A-96DB-4C56-8B30-F33AE4300745}" type="presParOf" srcId="{4F980DBD-0B5F-45FF-AB25-713AA7848B00}" destId="{C9437FE4-8470-426A-931A-36225C27BCEB}" srcOrd="1" destOrd="0" presId="urn:microsoft.com/office/officeart/2005/8/layout/hierarchy1"/>
    <dgm:cxn modelId="{4CD9B0A3-13CE-4252-AF03-EFEEF3E653DA}" type="presParOf" srcId="{53C67429-D37B-4A61-934F-141C71727543}" destId="{369A0E6A-8C22-4252-8543-B524C491FFCA}" srcOrd="1" destOrd="0" presId="urn:microsoft.com/office/officeart/2005/8/layout/hierarchy1"/>
    <dgm:cxn modelId="{659C89D1-0E05-4F49-9054-216E970CB244}" type="presParOf" srcId="{8C337C11-EC03-4B65-B0D3-6FA4175621F6}" destId="{C6A2EAF5-741B-4AE6-916D-708FF8E14148}" srcOrd="1" destOrd="0" presId="urn:microsoft.com/office/officeart/2005/8/layout/hierarchy1"/>
    <dgm:cxn modelId="{485EAD25-5D5F-475B-B763-5897E790395C}" type="presParOf" srcId="{C6A2EAF5-741B-4AE6-916D-708FF8E14148}" destId="{49235238-A6AD-4748-A815-F02C7885A697}" srcOrd="0" destOrd="0" presId="urn:microsoft.com/office/officeart/2005/8/layout/hierarchy1"/>
    <dgm:cxn modelId="{1207A122-0297-4D15-89D4-D0A0BA0A655A}" type="presParOf" srcId="{49235238-A6AD-4748-A815-F02C7885A697}" destId="{A7AFA60A-62CD-416E-A896-0C2EE4E2E211}" srcOrd="0" destOrd="0" presId="urn:microsoft.com/office/officeart/2005/8/layout/hierarchy1"/>
    <dgm:cxn modelId="{BB7E6C9C-2091-41A9-8DA5-20FC042E2E46}" type="presParOf" srcId="{49235238-A6AD-4748-A815-F02C7885A697}" destId="{C1070FF8-5E02-4689-82AE-8142AFFA349B}" srcOrd="1" destOrd="0" presId="urn:microsoft.com/office/officeart/2005/8/layout/hierarchy1"/>
    <dgm:cxn modelId="{2A85AF1B-310A-4FC6-B08D-048148416752}" type="presParOf" srcId="{C6A2EAF5-741B-4AE6-916D-708FF8E14148}" destId="{443E9A4C-D20C-4242-AE4F-BADA6E83EE7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7B5C4D-14FD-43A4-A33B-0EF6C78D40C9}">
      <dsp:nvSpPr>
        <dsp:cNvPr id="0" name=""/>
        <dsp:cNvSpPr/>
      </dsp:nvSpPr>
      <dsp:spPr>
        <a:xfrm>
          <a:off x="3159" y="468917"/>
          <a:ext cx="4907417" cy="25873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437FE4-8470-426A-931A-36225C27BCEB}">
      <dsp:nvSpPr>
        <dsp:cNvPr id="0" name=""/>
        <dsp:cNvSpPr/>
      </dsp:nvSpPr>
      <dsp:spPr>
        <a:xfrm>
          <a:off x="455897" y="899018"/>
          <a:ext cx="4907417" cy="25873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Cities apply for coverage under an MS4 permit through ADEQ to discharge stormwater (NOI) and may terminate coverage (NOT)</a:t>
          </a:r>
        </a:p>
      </dsp:txBody>
      <dsp:txXfrm>
        <a:off x="531679" y="974800"/>
        <a:ext cx="4755853" cy="2435833"/>
      </dsp:txXfrm>
    </dsp:sp>
    <dsp:sp modelId="{A7AFA60A-62CD-416E-A896-0C2EE4E2E211}">
      <dsp:nvSpPr>
        <dsp:cNvPr id="0" name=""/>
        <dsp:cNvSpPr/>
      </dsp:nvSpPr>
      <dsp:spPr>
        <a:xfrm>
          <a:off x="5816053" y="468917"/>
          <a:ext cx="4636372" cy="25873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070FF8-5E02-4689-82AE-8142AFFA349B}">
      <dsp:nvSpPr>
        <dsp:cNvPr id="0" name=""/>
        <dsp:cNvSpPr/>
      </dsp:nvSpPr>
      <dsp:spPr>
        <a:xfrm>
          <a:off x="6268791" y="899018"/>
          <a:ext cx="4636372" cy="25873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Cities are required to adopt and implement local ordinances or other regulatory mechanisms that provide adequate enforcement procedures to control discharges into the MS4</a:t>
          </a:r>
        </a:p>
      </dsp:txBody>
      <dsp:txXfrm>
        <a:off x="6344573" y="974800"/>
        <a:ext cx="4484808" cy="24358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E5E60E0-76F5-40E4-9142-FF4110CC2715}" type="datetimeFigureOut">
              <a:rPr lang="en-US" smtClean="0"/>
              <a:t>04/25/2019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92CD251-BF81-4053-AE5F-77947D8C02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393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BA23784-ED55-4DF6-A8A5-608DDFC98E91}" type="datetimeFigureOut">
              <a:rPr lang="en-US" smtClean="0"/>
              <a:t>04/25/2019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D7AB65B-3168-43F8-B6D2-DAE08AE37A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432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AB65B-3168-43F8-B6D2-DAE08AE37AA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439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Kellie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AB65B-3168-43F8-B6D2-DAE08AE37AA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872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Kellie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AB65B-3168-43F8-B6D2-DAE08AE37AA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3688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85E536-6D0C-498D-8859-E167D5B97EB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269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like your</a:t>
            </a:r>
            <a:r>
              <a:rPr lang="en-US" baseline="0" dirty="0"/>
              <a:t> NOI this permit allows municipalities to discharge water to a water of the US by means of conveyance, but only if we meet a specific set of requirements and take actions to reduce any potential impacts of pollution to the water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AB65B-3168-43F8-B6D2-DAE08AE37AA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505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Kellie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AB65B-3168-43F8-B6D2-DAE08AE37AA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092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just a sampling of the requirements, but today we will focus on the parts that relate to your</a:t>
            </a:r>
            <a:r>
              <a:rPr lang="en-US" baseline="0" dirty="0"/>
              <a:t> industry</a:t>
            </a:r>
            <a:r>
              <a:rPr lang="en-US" dirty="0"/>
              <a:t>. In fact we have an entire</a:t>
            </a:r>
            <a:r>
              <a:rPr lang="en-US" baseline="0" dirty="0"/>
              <a:t> section of requirements pertaining to just construction (next slide)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AB65B-3168-43F8-B6D2-DAE08AE37AA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460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through the installation, implementation, and maintenance of stormwater control measures…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AB65B-3168-43F8-B6D2-DAE08AE37AA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808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Kellie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AB65B-3168-43F8-B6D2-DAE08AE37AA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467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Kellie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AB65B-3168-43F8-B6D2-DAE08AE37AA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250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Kellie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AB65B-3168-43F8-B6D2-DAE08AE37AA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080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AB65B-3168-43F8-B6D2-DAE08AE37AA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286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38ED4-6776-46CC-B35F-6437561FF445}" type="datetimeFigureOut">
              <a:rPr lang="en-US" smtClean="0"/>
              <a:t>04/25/2019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1315-5FF7-4FBE-A731-3F262C33FC9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38ED4-6776-46CC-B35F-6437561FF445}" type="datetimeFigureOut">
              <a:rPr lang="en-US" smtClean="0"/>
              <a:t>04/25/2019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1315-5FF7-4FBE-A731-3F262C33FC9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38ED4-6776-46CC-B35F-6437561FF445}" type="datetimeFigureOut">
              <a:rPr lang="en-US" smtClean="0"/>
              <a:t>04/25/2019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1315-5FF7-4FBE-A731-3F262C33FC9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38ED4-6776-46CC-B35F-6437561FF445}" type="datetimeFigureOut">
              <a:rPr lang="en-US" smtClean="0"/>
              <a:t>04/25/2019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1315-5FF7-4FBE-A731-3F262C33FC9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38ED4-6776-46CC-B35F-6437561FF445}" type="datetimeFigureOut">
              <a:rPr lang="en-US" smtClean="0"/>
              <a:t>04/25/2019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1315-5FF7-4FBE-A731-3F262C33FC9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38ED4-6776-46CC-B35F-6437561FF445}" type="datetimeFigureOut">
              <a:rPr lang="en-US" smtClean="0"/>
              <a:t>04/25/2019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1315-5FF7-4FBE-A731-3F262C33FC9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38ED4-6776-46CC-B35F-6437561FF445}" type="datetimeFigureOut">
              <a:rPr lang="en-US" smtClean="0"/>
              <a:t>04/25/2019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1315-5FF7-4FBE-A731-3F262C33FC9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38ED4-6776-46CC-B35F-6437561FF445}" type="datetimeFigureOut">
              <a:rPr lang="en-US" smtClean="0"/>
              <a:t>04/25/2019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1315-5FF7-4FBE-A731-3F262C33FC9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38ED4-6776-46CC-B35F-6437561FF445}" type="datetimeFigureOut">
              <a:rPr lang="en-US" smtClean="0"/>
              <a:t>04/25/2019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1315-5FF7-4FBE-A731-3F262C33FC9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38ED4-6776-46CC-B35F-6437561FF445}" type="datetimeFigureOut">
              <a:rPr lang="en-US" smtClean="0"/>
              <a:t>04/25/2019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51A1315-5FF7-4FBE-A731-3F262C33FC9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38ED4-6776-46CC-B35F-6437561FF445}" type="datetimeFigureOut">
              <a:rPr lang="en-US" smtClean="0"/>
              <a:t>04/25/2019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1315-5FF7-4FBE-A731-3F262C33FC9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C0838ED4-6776-46CC-B35F-6437561FF445}" type="datetimeFigureOut">
              <a:rPr lang="en-US" smtClean="0"/>
              <a:t>04/25/2019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C51A1315-5FF7-4FBE-A731-3F262C33FC9B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gif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brown_community_icon.svg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rcgov/7797524972" TargetMode="External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ttysburgdaily.com/lincoln-statue-plaza-landscaping-completed-for-dedication/" TargetMode="External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mailto:richard_Dalton@tempe.gov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g"/><Relationship Id="rId4" Type="http://schemas.openxmlformats.org/officeDocument/2006/relationships/image" Target="../media/image111.jp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juggernautco/4845836032" TargetMode="External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93EF0C2-EE57-40DD-B754-BF1477FAB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69" y="0"/>
            <a:ext cx="4072131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2763" y="420766"/>
            <a:ext cx="6766079" cy="4927601"/>
          </a:xfrm>
        </p:spPr>
        <p:txBody>
          <a:bodyPr anchor="ctr">
            <a:normAutofit/>
          </a:bodyPr>
          <a:lstStyle/>
          <a:p>
            <a:pPr algn="r"/>
            <a:r>
              <a:rPr lang="en-US" sz="4000" b="1" dirty="0"/>
              <a:t>Municipal Requirements</a:t>
            </a:r>
            <a:br>
              <a:rPr lang="en-US" sz="4000" dirty="0"/>
            </a:br>
            <a:br>
              <a:rPr lang="en-US" dirty="0"/>
            </a:br>
            <a:r>
              <a:rPr lang="en-US" sz="2800" dirty="0"/>
              <a:t>What is the role of the municipality in stormwater compliance, </a:t>
            </a:r>
            <a:br>
              <a:rPr lang="en-US" sz="2800" dirty="0"/>
            </a:br>
            <a:r>
              <a:rPr lang="en-US" sz="2800" dirty="0"/>
              <a:t>and why?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54571" y="965199"/>
            <a:ext cx="3093963" cy="4927602"/>
          </a:xfrm>
        </p:spPr>
        <p:txBody>
          <a:bodyPr anchor="ctr">
            <a:normAutofit/>
          </a:bodyPr>
          <a:lstStyle/>
          <a:p>
            <a:pPr algn="l"/>
            <a:r>
              <a:rPr lang="en-US" sz="2000" dirty="0">
                <a:solidFill>
                  <a:srgbClr val="FFFFFF"/>
                </a:solidFill>
              </a:rPr>
              <a:t>Public Education and Outreach</a:t>
            </a:r>
          </a:p>
          <a:p>
            <a:pPr algn="l"/>
            <a:r>
              <a:rPr lang="en-US" sz="2000" dirty="0">
                <a:solidFill>
                  <a:srgbClr val="FFFFFF"/>
                </a:solidFill>
              </a:rPr>
              <a:t>Sponsored by STORM</a:t>
            </a:r>
          </a:p>
          <a:p>
            <a:pPr algn="l"/>
            <a:r>
              <a:rPr lang="en-US" sz="2000" dirty="0">
                <a:solidFill>
                  <a:srgbClr val="FFFFFF"/>
                </a:solidFill>
              </a:rPr>
              <a:t>March 6, 2019</a:t>
            </a:r>
          </a:p>
          <a:p>
            <a:pPr algn="l"/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573" y="5348367"/>
            <a:ext cx="4012555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36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3" cy="4930246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What to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Expect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030" y="1174892"/>
            <a:ext cx="6618090" cy="4930246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Always have your NOI and SWPPP onsite and up to date wherever you are in the valley</a:t>
            </a:r>
          </a:p>
          <a:p>
            <a:pPr marL="342900" lvl="2" indent="-342900">
              <a:spcBef>
                <a:spcPts val="800"/>
              </a:spcBef>
              <a:buClrTx/>
              <a:buFont typeface="Wingdings" panose="05000000000000000000" pitchFamily="2" charset="2"/>
              <a:buChar char="q"/>
            </a:pPr>
            <a:r>
              <a:rPr lang="en-US" sz="2400" b="1" dirty="0"/>
              <a:t>Required Signage</a:t>
            </a:r>
          </a:p>
          <a:p>
            <a:pPr marL="342900" lvl="2" indent="-342900">
              <a:spcBef>
                <a:spcPts val="800"/>
              </a:spcBef>
              <a:buClrTx/>
              <a:buFont typeface="Wingdings" panose="05000000000000000000" pitchFamily="2" charset="2"/>
              <a:buChar char="q"/>
            </a:pPr>
            <a:r>
              <a:rPr lang="en-US" sz="2400" b="1" dirty="0"/>
              <a:t>Updated paperwork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No matter who performs the work there is an interested public and these are requirements  in the AZPDES General Permit</a:t>
            </a:r>
          </a:p>
          <a:p>
            <a:pPr marL="0" indent="0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99199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4561" y="424616"/>
            <a:ext cx="10122879" cy="2353754"/>
          </a:xfrm>
        </p:spPr>
        <p:txBody>
          <a:bodyPr anchor="ctr">
            <a:normAutofit/>
          </a:bodyPr>
          <a:lstStyle/>
          <a:p>
            <a:pPr algn="ctr"/>
            <a:r>
              <a:rPr lang="en-US" sz="2400" dirty="0"/>
              <a:t>Visit </a:t>
            </a:r>
          </a:p>
          <a:p>
            <a:pPr algn="ctr"/>
            <a:r>
              <a:rPr lang="en-US" sz="4400" dirty="0"/>
              <a:t>AZSTORM.org </a:t>
            </a:r>
          </a:p>
          <a:p>
            <a:pPr marL="0" indent="0" algn="ctr"/>
            <a:r>
              <a:rPr lang="en-US" sz="2400" dirty="0"/>
              <a:t>For a listing of Ordinances, contact information, and enforcement processes of our member MS4s from around the valley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162" y="3047069"/>
            <a:ext cx="10173676" cy="258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51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36"/>
          <a:stretch/>
        </p:blipFill>
        <p:spPr>
          <a:xfrm>
            <a:off x="0" y="-153438"/>
            <a:ext cx="12192000" cy="71108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68842" y="741630"/>
            <a:ext cx="107841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Bodoni MT" panose="02070603080606020203" pitchFamily="18" charset="0"/>
                <a:cs typeface="Aparajita" panose="020B0604020202020204" pitchFamily="34" charset="0"/>
              </a:rPr>
              <a:t>      </a:t>
            </a:r>
            <a:r>
              <a:rPr lang="en-US" sz="5400" b="1" dirty="0" err="1">
                <a:solidFill>
                  <a:schemeClr val="bg1"/>
                </a:solidFill>
                <a:latin typeface="Bodoni MT" panose="02070603080606020203" pitchFamily="18" charset="0"/>
                <a:cs typeface="Aparajita" panose="020B0604020202020204" pitchFamily="34" charset="0"/>
              </a:rPr>
              <a:t>Stormwater</a:t>
            </a:r>
            <a:r>
              <a:rPr lang="en-US" sz="5400" b="1" dirty="0">
                <a:solidFill>
                  <a:schemeClr val="bg1"/>
                </a:solidFill>
                <a:latin typeface="Bodoni MT" panose="02070603080606020203" pitchFamily="18" charset="0"/>
                <a:cs typeface="Aparajita" panose="020B0604020202020204" pitchFamily="34" charset="0"/>
              </a:rPr>
              <a:t> Construction </a:t>
            </a:r>
          </a:p>
          <a:p>
            <a:r>
              <a:rPr lang="en-US" sz="5400" b="1" dirty="0">
                <a:solidFill>
                  <a:schemeClr val="bg1"/>
                </a:solidFill>
                <a:latin typeface="Bodoni MT" panose="02070603080606020203" pitchFamily="18" charset="0"/>
                <a:cs typeface="Aparajita" panose="020B0604020202020204" pitchFamily="34" charset="0"/>
              </a:rPr>
              <a:t>Best Management Practices (BMP) </a:t>
            </a:r>
          </a:p>
          <a:p>
            <a:r>
              <a:rPr lang="en-US" sz="5400" b="1" dirty="0">
                <a:solidFill>
                  <a:schemeClr val="bg1"/>
                </a:solidFill>
                <a:latin typeface="Bodoni MT" panose="02070603080606020203" pitchFamily="18" charset="0"/>
                <a:cs typeface="Aparajita" panose="020B0604020202020204" pitchFamily="34" charset="0"/>
              </a:rPr>
              <a:t>                  Tutorial</a:t>
            </a:r>
          </a:p>
        </p:txBody>
      </p:sp>
    </p:spTree>
    <p:extLst>
      <p:ext uri="{BB962C8B-B14F-4D97-AF65-F5344CB8AC3E}">
        <p14:creationId xmlns:p14="http://schemas.microsoft.com/office/powerpoint/2010/main" val="4117392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648778" y="0"/>
          <a:ext cx="8862846" cy="6848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3" imgW="7543732" imgH="5829300" progId="Acrobat.Document.11">
                  <p:embed/>
                </p:oleObj>
              </mc:Choice>
              <mc:Fallback>
                <p:oleObj name="Acrobat Document" r:id="rId3" imgW="7543732" imgH="5829300" progId="Acrobat.Document.11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48778" y="0"/>
                        <a:ext cx="8862846" cy="6848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2772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1521" y="254443"/>
            <a:ext cx="10956896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A.R.S. 49-255.01 (L.) – AZ Pollution Discharge Elimination System Program</a:t>
            </a:r>
          </a:p>
          <a:p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L. When developing a general permit for discharges of storm water from construction activity, the director shall provide for </a:t>
            </a:r>
            <a:r>
              <a:rPr lang="en-US" sz="2000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reduced control measures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at sites that 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retain storm water in a manner that eliminates discharges from the site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except for the occurrence of an extreme event. Reduced control measures shall be available if </a:t>
            </a:r>
            <a:r>
              <a:rPr lang="en-US" sz="2000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all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of the following conditions are met:</a:t>
            </a:r>
          </a:p>
          <a:p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4320"/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The nearest downstream </a:t>
            </a:r>
            <a:r>
              <a:rPr lang="en-US" sz="2000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receiving water is ephemeral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the construction site is a sufficient distance from a water warranting additional protection as described in the general permit.</a:t>
            </a:r>
          </a:p>
          <a:p>
            <a:pPr marL="274320" indent="-457200">
              <a:buAutoNum type="arabicPeriod"/>
            </a:pPr>
            <a:endParaRPr lang="en-US" sz="11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4320"/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The construction activity occurs on a site designed so that all storm water generated by disturbed areas of the site exclusive of public rights-of-way is directed to one or more </a:t>
            </a:r>
            <a:r>
              <a:rPr lang="en-US" sz="2000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retention basins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that are designed to retain the runoff from an extreme event. For the purposes of this subsection, "extreme event" means a rainfall event that meets or exceeds the </a:t>
            </a:r>
            <a:r>
              <a:rPr lang="en-US" sz="2000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local one hundred-year, two-hour storm event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as calculated by an Arizona registered professional engineer using industry practices.</a:t>
            </a:r>
          </a:p>
          <a:p>
            <a:pPr marL="274320"/>
            <a:endParaRPr lang="en-US" sz="11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4320"/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The owner or operator complies with </a:t>
            </a:r>
            <a:r>
              <a:rPr lang="en-US" sz="2000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good housekeeping measures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included in the general permit.</a:t>
            </a:r>
          </a:p>
          <a:p>
            <a:pPr marL="274320"/>
            <a:endParaRPr lang="en-US" sz="11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4320"/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The owner or operator </a:t>
            </a:r>
            <a:r>
              <a:rPr lang="en-US" sz="2000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maintains the capacity of the retention basins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116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 t="-116" r="-1044" b="52628"/>
          <a:stretch/>
        </p:blipFill>
        <p:spPr>
          <a:xfrm>
            <a:off x="136421" y="1017767"/>
            <a:ext cx="12010914" cy="427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55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05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02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 rot="10800000">
            <a:off x="5542384" y="2529530"/>
            <a:ext cx="391885" cy="45719"/>
          </a:xfrm>
          <a:prstGeom prst="rightArrow">
            <a:avLst/>
          </a:prstGeom>
          <a:solidFill>
            <a:schemeClr val="accent2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8500188" y="2304660"/>
            <a:ext cx="45719" cy="373225"/>
          </a:xfrm>
          <a:prstGeom prst="downArrow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85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113" y="248101"/>
            <a:ext cx="9235365" cy="63493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1886" y="1073020"/>
            <a:ext cx="2136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Wattles</a:t>
            </a:r>
          </a:p>
        </p:txBody>
      </p:sp>
    </p:spTree>
    <p:extLst>
      <p:ext uri="{BB962C8B-B14F-4D97-AF65-F5344CB8AC3E}">
        <p14:creationId xmlns:p14="http://schemas.microsoft.com/office/powerpoint/2010/main" val="728868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5724071-AC7B-4A67-934B-CD7F90745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573"/>
            <a:ext cx="12192000" cy="185587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Municipal Requirements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B04AC7B-79AC-4445-B9CF-79AEEB1E28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8925946"/>
              </p:ext>
            </p:extLst>
          </p:nvPr>
        </p:nvGraphicFramePr>
        <p:xfrm>
          <a:off x="838199" y="2221631"/>
          <a:ext cx="10908323" cy="3955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967247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323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9103" y="2905780"/>
            <a:ext cx="1637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Wattles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81130" y="3429000"/>
            <a:ext cx="2118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+ Staked down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92794" y="3890665"/>
            <a:ext cx="211804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000" b="1" dirty="0">
                <a:solidFill>
                  <a:schemeClr val="bg1"/>
                </a:solidFill>
              </a:rPr>
              <a:t>+ Good ground</a:t>
            </a:r>
          </a:p>
          <a:p>
            <a:pPr>
              <a:lnSpc>
                <a:spcPts val="2100"/>
              </a:lnSpc>
            </a:pPr>
            <a:r>
              <a:rPr lang="en-US" sz="2000" b="1" dirty="0">
                <a:solidFill>
                  <a:schemeClr val="bg1"/>
                </a:solidFill>
              </a:rPr>
              <a:t>   contact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04459" y="4521607"/>
            <a:ext cx="210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+ Placed at low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   end of site</a:t>
            </a:r>
          </a:p>
        </p:txBody>
      </p:sp>
    </p:spTree>
    <p:extLst>
      <p:ext uri="{BB962C8B-B14F-4D97-AF65-F5344CB8AC3E}">
        <p14:creationId xmlns:p14="http://schemas.microsoft.com/office/powerpoint/2010/main" val="180568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559" y="3433665"/>
            <a:ext cx="5729475" cy="32228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3" y="1119674"/>
            <a:ext cx="5955958" cy="33502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873" y="129498"/>
            <a:ext cx="5707687" cy="321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43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7751" y="2446638"/>
            <a:ext cx="2388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Critter damage</a:t>
            </a:r>
          </a:p>
        </p:txBody>
      </p:sp>
    </p:spTree>
    <p:extLst>
      <p:ext uri="{BB962C8B-B14F-4D97-AF65-F5344CB8AC3E}">
        <p14:creationId xmlns:p14="http://schemas.microsoft.com/office/powerpoint/2010/main" val="15381732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07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54" y="1210051"/>
            <a:ext cx="4803479" cy="36026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00597" y="223935"/>
            <a:ext cx="2170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Silt Fence</a:t>
            </a:r>
          </a:p>
        </p:txBody>
      </p:sp>
      <p:pic>
        <p:nvPicPr>
          <p:cNvPr id="5" name="Picture 13" descr="Silt Fence Photo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3" y="721378"/>
            <a:ext cx="5364550" cy="533710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33823" y="5152445"/>
            <a:ext cx="5096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chemeClr val="bg1"/>
                </a:solidFill>
              </a:rPr>
              <a:t> Maximum Area &lt; ¼ acre per 100 ft. of silt fence</a:t>
            </a:r>
          </a:p>
        </p:txBody>
      </p:sp>
    </p:spTree>
    <p:extLst>
      <p:ext uri="{BB962C8B-B14F-4D97-AF65-F5344CB8AC3E}">
        <p14:creationId xmlns:p14="http://schemas.microsoft.com/office/powerpoint/2010/main" val="1757090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249" y="1778090"/>
            <a:ext cx="6387548" cy="4790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910"/>
            <a:ext cx="5783249" cy="4337437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>
            <a:off x="3052044" y="1231641"/>
            <a:ext cx="45719" cy="233265"/>
          </a:xfrm>
          <a:prstGeom prst="downArrow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350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71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997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103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48"/>
          <a:stretch/>
        </p:blipFill>
        <p:spPr>
          <a:xfrm>
            <a:off x="1337312" y="437321"/>
            <a:ext cx="9754758" cy="582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741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traw Bale Photo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2054" y="2039308"/>
            <a:ext cx="4984562" cy="281074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7" descr="Straw Bale Photo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5339" y="2039308"/>
            <a:ext cx="5325613" cy="281074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7178" y="771277"/>
            <a:ext cx="4293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Straw Bale Barrier</a:t>
            </a:r>
          </a:p>
        </p:txBody>
      </p:sp>
    </p:spTree>
    <p:extLst>
      <p:ext uri="{BB962C8B-B14F-4D97-AF65-F5344CB8AC3E}">
        <p14:creationId xmlns:p14="http://schemas.microsoft.com/office/powerpoint/2010/main" val="1186030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3" cy="4930246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Municipal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033" y="963877"/>
            <a:ext cx="6377769" cy="4930246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At a minimum </a:t>
            </a:r>
          </a:p>
          <a:p>
            <a:pPr lvl="2"/>
            <a:r>
              <a:rPr lang="en-US" sz="2400" dirty="0"/>
              <a:t>prohibit connections</a:t>
            </a:r>
          </a:p>
          <a:p>
            <a:pPr lvl="2"/>
            <a:r>
              <a:rPr lang="en-US" sz="2400" dirty="0"/>
              <a:t>control spills </a:t>
            </a:r>
          </a:p>
          <a:p>
            <a:pPr lvl="2"/>
            <a:r>
              <a:rPr lang="en-US" sz="2400" dirty="0"/>
              <a:t>prohibit disposal of materials </a:t>
            </a:r>
          </a:p>
          <a:p>
            <a:pPr lvl="2"/>
            <a:r>
              <a:rPr lang="en-US" sz="2400" dirty="0"/>
              <a:t>require compliance with ordinances (permits, contracts, orders)</a:t>
            </a:r>
          </a:p>
        </p:txBody>
      </p:sp>
    </p:spTree>
    <p:extLst>
      <p:ext uri="{BB962C8B-B14F-4D97-AF65-F5344CB8AC3E}">
        <p14:creationId xmlns:p14="http://schemas.microsoft.com/office/powerpoint/2010/main" val="16841494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400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6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7" b="9975"/>
          <a:stretch/>
        </p:blipFill>
        <p:spPr>
          <a:xfrm>
            <a:off x="1474464" y="568411"/>
            <a:ext cx="9473622" cy="58005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83288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733" y="277742"/>
            <a:ext cx="4028105" cy="23870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7" y="2495700"/>
            <a:ext cx="3838649" cy="39653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27242" y="1056755"/>
            <a:ext cx="3651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Concrete Wash Out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4"/>
          <a:stretch/>
        </p:blipFill>
        <p:spPr>
          <a:xfrm>
            <a:off x="5796501" y="2967722"/>
            <a:ext cx="4414299" cy="362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154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605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99447" y="1054359"/>
            <a:ext cx="2058953" cy="707886"/>
          </a:xfrm>
          <a:prstGeom prst="rect">
            <a:avLst/>
          </a:prstGeom>
          <a:solidFill>
            <a:srgbClr val="6699FF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</a:rPr>
              <a:t>Pile of material &amp; wash-out runoff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8649478" y="1763486"/>
            <a:ext cx="373224" cy="279918"/>
          </a:xfrm>
          <a:prstGeom prst="straightConnector1">
            <a:avLst/>
          </a:prstGeom>
          <a:ln w="34925">
            <a:solidFill>
              <a:schemeClr val="accent1">
                <a:lumMod val="60000"/>
                <a:lumOff val="40000"/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9022702" y="1763486"/>
            <a:ext cx="587829" cy="447869"/>
          </a:xfrm>
          <a:prstGeom prst="straightConnector1">
            <a:avLst/>
          </a:prstGeom>
          <a:ln w="34925">
            <a:solidFill>
              <a:schemeClr val="accent1">
                <a:lumMod val="60000"/>
                <a:lumOff val="40000"/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38214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212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895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731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"/>
          <a:stretch/>
        </p:blipFill>
        <p:spPr>
          <a:xfrm>
            <a:off x="6543922" y="674311"/>
            <a:ext cx="5168349" cy="2132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041" y="3005592"/>
            <a:ext cx="4108668" cy="27341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" b="12216"/>
          <a:stretch/>
        </p:blipFill>
        <p:spPr>
          <a:xfrm>
            <a:off x="283597" y="532735"/>
            <a:ext cx="6043847" cy="35860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263" y="3647125"/>
            <a:ext cx="2883195" cy="28831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3597" y="4556097"/>
            <a:ext cx="35091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Streets carry </a:t>
            </a:r>
            <a:r>
              <a:rPr lang="en-US" sz="2000" b="1" dirty="0" err="1"/>
              <a:t>stormwater</a:t>
            </a:r>
            <a:r>
              <a:rPr lang="en-US" sz="2000" b="1" dirty="0"/>
              <a:t>.  </a:t>
            </a:r>
          </a:p>
          <a:p>
            <a:endParaRPr lang="en-US" sz="800" b="1" dirty="0"/>
          </a:p>
          <a:p>
            <a:r>
              <a:rPr lang="en-US" sz="2000" b="1" dirty="0"/>
              <a:t>It should be swept up if it can be carried away by </a:t>
            </a:r>
            <a:r>
              <a:rPr lang="en-US" sz="2000" b="1" dirty="0" err="1"/>
              <a:t>stormwater</a:t>
            </a:r>
            <a:r>
              <a:rPr lang="en-U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19754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34066" y="4683967"/>
            <a:ext cx="35829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Dirty Work Site</a:t>
            </a:r>
          </a:p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&gt; Lots of dirt/materials in</a:t>
            </a:r>
          </a:p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   streets that will be </a:t>
            </a:r>
          </a:p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   carried by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stormwater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80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16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3" cy="4930246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Municipal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033" y="612185"/>
            <a:ext cx="6894403" cy="4930246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400" dirty="0"/>
              <a:t>Minimum Requirements Cont’d</a:t>
            </a:r>
          </a:p>
          <a:p>
            <a:pPr lvl="2"/>
            <a:r>
              <a:rPr lang="en-US" sz="2400" dirty="0"/>
              <a:t>To the extent allowable under State law have methods to enter private property to inspect for compliance, and</a:t>
            </a:r>
          </a:p>
          <a:p>
            <a:pPr lvl="2"/>
            <a:r>
              <a:rPr lang="en-US" sz="2400" dirty="0"/>
              <a:t>Require violators to cease and desist, clean up, or abate unlawful discharge or be cited with civil or criminal sanction</a:t>
            </a:r>
          </a:p>
          <a:p>
            <a:pPr lvl="2"/>
            <a:r>
              <a:rPr lang="en-US" sz="2400" dirty="0"/>
              <a:t>Require owners/operators of construction activities to minimize the discharge of pollutants to the MS4</a:t>
            </a:r>
          </a:p>
        </p:txBody>
      </p:sp>
    </p:spTree>
    <p:extLst>
      <p:ext uri="{BB962C8B-B14F-4D97-AF65-F5344CB8AC3E}">
        <p14:creationId xmlns:p14="http://schemas.microsoft.com/office/powerpoint/2010/main" val="39476591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9712" y="4647272"/>
            <a:ext cx="3377184" cy="181588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What are other contractors doing on your construction site?</a:t>
            </a:r>
          </a:p>
        </p:txBody>
      </p:sp>
    </p:spTree>
    <p:extLst>
      <p:ext uri="{BB962C8B-B14F-4D97-AF65-F5344CB8AC3E}">
        <p14:creationId xmlns:p14="http://schemas.microsoft.com/office/powerpoint/2010/main" val="7969177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09952" y="1425271"/>
            <a:ext cx="5343277" cy="40074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1049" y="4692122"/>
            <a:ext cx="3937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Domestic Well drilling discharging cuttings into a wash</a:t>
            </a:r>
          </a:p>
        </p:txBody>
      </p:sp>
    </p:spTree>
    <p:extLst>
      <p:ext uri="{BB962C8B-B14F-4D97-AF65-F5344CB8AC3E}">
        <p14:creationId xmlns:p14="http://schemas.microsoft.com/office/powerpoint/2010/main" val="24749281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3141" y="380875"/>
            <a:ext cx="3037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Educate sub-contractors</a:t>
            </a:r>
          </a:p>
        </p:txBody>
      </p:sp>
    </p:spTree>
    <p:extLst>
      <p:ext uri="{BB962C8B-B14F-4D97-AF65-F5344CB8AC3E}">
        <p14:creationId xmlns:p14="http://schemas.microsoft.com/office/powerpoint/2010/main" val="18963338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14"/>
          <a:stretch/>
        </p:blipFill>
        <p:spPr>
          <a:xfrm rot="5400000">
            <a:off x="-34318" y="407305"/>
            <a:ext cx="4075193" cy="35586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2853" y="3341789"/>
            <a:ext cx="830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9900"/>
                </a:solidFill>
                <a:sym typeface="Wingdings" panose="05000000000000000000" pitchFamily="2" charset="2"/>
              </a:rPr>
              <a:t></a:t>
            </a:r>
            <a:endParaRPr lang="en-US" sz="3600" dirty="0">
              <a:solidFill>
                <a:srgbClr val="FF99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935" y="4609725"/>
            <a:ext cx="2491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</a:rPr>
              <a:t>Porta</a:t>
            </a:r>
            <a:r>
              <a:rPr lang="en-US" sz="2400" b="1" dirty="0">
                <a:latin typeface="Calibri" panose="020F0502020204030204" pitchFamily="34" charset="0"/>
              </a:rPr>
              <a:t>-John is staked down for added tip protection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98" y="851103"/>
            <a:ext cx="4113166" cy="30415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2" t="12012" b="17117"/>
          <a:stretch/>
        </p:blipFill>
        <p:spPr>
          <a:xfrm>
            <a:off x="3965846" y="2747911"/>
            <a:ext cx="3617756" cy="37236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08606" y="5656165"/>
            <a:ext cx="8814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9900"/>
                </a:solidFill>
                <a:sym typeface="Wingdings" panose="05000000000000000000" pitchFamily="2" charset="2"/>
              </a:rPr>
              <a:t></a:t>
            </a:r>
            <a:endParaRPr lang="en-US" sz="3200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087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7"/>
          <a:stretch/>
        </p:blipFill>
        <p:spPr>
          <a:xfrm>
            <a:off x="560174" y="551935"/>
            <a:ext cx="4420630" cy="54163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0" b="11253"/>
          <a:stretch/>
        </p:blipFill>
        <p:spPr>
          <a:xfrm>
            <a:off x="5585252" y="1701114"/>
            <a:ext cx="6021859" cy="458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363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219" y="0"/>
            <a:ext cx="9144000" cy="6858000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>
            <a:off x="4324865" y="793102"/>
            <a:ext cx="237804" cy="26957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7249886" y="1446245"/>
            <a:ext cx="233265" cy="30791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81323" y="1092368"/>
            <a:ext cx="429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02219" y="676870"/>
            <a:ext cx="438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19870" y="3620278"/>
            <a:ext cx="7464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1701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138" y="2994538"/>
            <a:ext cx="4390053" cy="329383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8914" y="883297"/>
            <a:ext cx="5098870" cy="3828661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01012" y="811763"/>
            <a:ext cx="3508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</a:rPr>
              <a:t>Hazardous Materials are secured and protected from rain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67138" y="2994538"/>
            <a:ext cx="4390053" cy="3293830"/>
          </a:xfrm>
          <a:prstGeom prst="line">
            <a:avLst/>
          </a:prstGeom>
          <a:ln w="127000">
            <a:solidFill>
              <a:schemeClr val="accent6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036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01"/>
          <a:stretch/>
        </p:blipFill>
        <p:spPr>
          <a:xfrm>
            <a:off x="1302038" y="543698"/>
            <a:ext cx="9849512" cy="586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44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7061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50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3" cy="4930246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Municipal  Requirements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for construction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033" y="963877"/>
            <a:ext cx="6894403" cy="4639754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200" dirty="0"/>
              <a:t>Construction Activity Stormwater Runoff Control</a:t>
            </a:r>
          </a:p>
          <a:p>
            <a:pPr lvl="2"/>
            <a:r>
              <a:rPr lang="en-US" sz="2200" dirty="0"/>
              <a:t>Minimize or eliminate pollutant discharges to the MS4</a:t>
            </a:r>
          </a:p>
          <a:p>
            <a:pPr lvl="2"/>
            <a:r>
              <a:rPr lang="en-US" sz="2200" dirty="0"/>
              <a:t>Require sediment and erosion control </a:t>
            </a:r>
          </a:p>
          <a:p>
            <a:pPr lvl="2"/>
            <a:r>
              <a:rPr lang="en-US" sz="2200" dirty="0"/>
              <a:t>Maintain inventory of activities</a:t>
            </a:r>
          </a:p>
          <a:p>
            <a:pPr lvl="2"/>
            <a:r>
              <a:rPr lang="en-US" sz="2200" dirty="0"/>
              <a:t>Document inspections and enforcement</a:t>
            </a:r>
          </a:p>
          <a:p>
            <a:pPr lvl="2"/>
            <a:r>
              <a:rPr lang="en-US" sz="2200" dirty="0"/>
              <a:t>Have written procedures for site plan review</a:t>
            </a:r>
          </a:p>
          <a:p>
            <a:pPr lvl="2"/>
            <a:r>
              <a:rPr lang="en-US" sz="2200" dirty="0"/>
              <a:t>Train staff</a:t>
            </a:r>
          </a:p>
          <a:p>
            <a:pPr lvl="2"/>
            <a:r>
              <a:rPr lang="en-US" sz="2200" dirty="0"/>
              <a:t>Provide education to construction activity operators</a:t>
            </a:r>
          </a:p>
        </p:txBody>
      </p:sp>
    </p:spTree>
    <p:extLst>
      <p:ext uri="{BB962C8B-B14F-4D97-AF65-F5344CB8AC3E}">
        <p14:creationId xmlns:p14="http://schemas.microsoft.com/office/powerpoint/2010/main" val="37304084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22" y="797088"/>
            <a:ext cx="6028001" cy="32528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45" y="2840836"/>
            <a:ext cx="5176004" cy="34758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4845" y="988540"/>
            <a:ext cx="51760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Secondary Containment:</a:t>
            </a:r>
          </a:p>
          <a:p>
            <a:endParaRPr lang="en-US" sz="800" b="1" dirty="0"/>
          </a:p>
          <a:p>
            <a:r>
              <a:rPr lang="en-US" sz="2800" b="1" dirty="0"/>
              <a:t>110% of the largest container</a:t>
            </a:r>
          </a:p>
        </p:txBody>
      </p:sp>
    </p:spTree>
    <p:extLst>
      <p:ext uri="{BB962C8B-B14F-4D97-AF65-F5344CB8AC3E}">
        <p14:creationId xmlns:p14="http://schemas.microsoft.com/office/powerpoint/2010/main" val="297179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615" y="431286"/>
            <a:ext cx="4556769" cy="599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156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6" y="196017"/>
            <a:ext cx="4632539" cy="30883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760" y="317131"/>
            <a:ext cx="3360850" cy="33459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874" y="4038600"/>
            <a:ext cx="1828800" cy="2073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622" y="3900196"/>
            <a:ext cx="4168847" cy="27618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965" y="4159721"/>
            <a:ext cx="2242810" cy="22428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0547" y="4413380"/>
            <a:ext cx="2855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</a:rPr>
              <a:t>Track-Out Control</a:t>
            </a:r>
          </a:p>
        </p:txBody>
      </p:sp>
    </p:spTree>
    <p:extLst>
      <p:ext uri="{BB962C8B-B14F-4D97-AF65-F5344CB8AC3E}">
        <p14:creationId xmlns:p14="http://schemas.microsoft.com/office/powerpoint/2010/main" val="165584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4" b="26006"/>
          <a:stretch/>
        </p:blipFill>
        <p:spPr>
          <a:xfrm>
            <a:off x="497824" y="930876"/>
            <a:ext cx="11233006" cy="504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774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585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3637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97355" y="440095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lbertus Medium" panose="020E0602030304020304" pitchFamily="34" charset="0"/>
              </a:rPr>
              <a:t>Questions?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569" y="1558212"/>
            <a:ext cx="4734935" cy="4721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92635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2E7EB-2BFB-4876-BD1D-5D4522C687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STORMWATER CONSTRUCTION VIOLATIONS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24606-810F-4856-AE0A-C8A17D7A6A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March 6, 2019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B332DB-738C-4B6F-81D3-BBCFD5D3CAE7}"/>
              </a:ext>
            </a:extLst>
          </p:cNvPr>
          <p:cNvSpPr txBox="1"/>
          <p:nvPr/>
        </p:nvSpPr>
        <p:spPr>
          <a:xfrm>
            <a:off x="1426684" y="4657635"/>
            <a:ext cx="9338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Stormwater Outreach for Regional Municipalities  </a:t>
            </a:r>
          </a:p>
        </p:txBody>
      </p:sp>
      <p:pic>
        <p:nvPicPr>
          <p:cNvPr id="6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A7D4395-9001-402B-AABA-B1B6DAB3C4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" t="31635" r="-3635" b="29704"/>
          <a:stretch/>
        </p:blipFill>
        <p:spPr>
          <a:xfrm>
            <a:off x="4374040" y="5391029"/>
            <a:ext cx="3988630" cy="123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3789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CC535-98F4-4438-99C0-7B88FF31D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for this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86866-6047-4FBE-A02B-1BB996E2A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494" y="1552074"/>
            <a:ext cx="10403305" cy="4624889"/>
          </a:xfrm>
        </p:spPr>
        <p:txBody>
          <a:bodyPr/>
          <a:lstStyle/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We are all the regulated community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Most common violations from an MS4 perspective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Why SWPPPs matter</a:t>
            </a:r>
          </a:p>
          <a:p>
            <a:endParaRPr lang="en-US" dirty="0"/>
          </a:p>
          <a:p>
            <a:r>
              <a:rPr lang="en-US" dirty="0"/>
              <a:t>Violations cited most often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654DEB-8CFB-4DE6-85CD-E2E49D9D4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96000" y="3899209"/>
            <a:ext cx="5586663" cy="258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313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44F26-48F9-4C27-A7A7-138EDD075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Any Violations Here?</a:t>
            </a:r>
          </a:p>
        </p:txBody>
      </p:sp>
      <p:pic>
        <p:nvPicPr>
          <p:cNvPr id="5" name="Content Placeholder 4" descr="A picture containing sky, ground, outdoor, nature&#10;&#10;Description generated with very high confidence">
            <a:extLst>
              <a:ext uri="{FF2B5EF4-FFF2-40B4-BE49-F238E27FC236}">
                <a16:creationId xmlns:a16="http://schemas.microsoft.com/office/drawing/2014/main" id="{93F94EE3-7E83-48C8-8860-D92D1E5F67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278" y="1825625"/>
            <a:ext cx="8719444" cy="4351338"/>
          </a:xfr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46813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3" cy="4930246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Municipal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030" y="858370"/>
            <a:ext cx="6793936" cy="4930246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Municipalities must also have the following information available to the public </a:t>
            </a:r>
          </a:p>
          <a:p>
            <a:pPr marL="574675" lvl="2" indent="-234950"/>
            <a:r>
              <a:rPr lang="en-US" sz="2200" dirty="0"/>
              <a:t>Departments, roles, responsibilities, and up-to-date org chart </a:t>
            </a:r>
          </a:p>
          <a:p>
            <a:pPr marL="574675" lvl="2" indent="-234950"/>
            <a:r>
              <a:rPr lang="en-US" sz="2200" dirty="0"/>
              <a:t>Documented local administrative and legal procedures</a:t>
            </a:r>
          </a:p>
          <a:p>
            <a:pPr marL="574675" lvl="2" indent="-234950"/>
            <a:r>
              <a:rPr lang="en-US" sz="2200" dirty="0"/>
              <a:t>A plan on how it will exercise its legal authority – referred to as an Enforcement Response Plan</a:t>
            </a:r>
          </a:p>
        </p:txBody>
      </p:sp>
    </p:spTree>
    <p:extLst>
      <p:ext uri="{BB962C8B-B14F-4D97-AF65-F5344CB8AC3E}">
        <p14:creationId xmlns:p14="http://schemas.microsoft.com/office/powerpoint/2010/main" val="24671328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F9177-3218-4FBE-A598-60C06B5E3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96A463-7A51-4D20-B002-CF98B9E2CA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048" t="9983" r="59927" b="11285"/>
          <a:stretch/>
        </p:blipFill>
        <p:spPr>
          <a:xfrm>
            <a:off x="1892968" y="365125"/>
            <a:ext cx="7908758" cy="586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274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81AEB8A9-B768-4E30-BA55-D919E6687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001" y="-2"/>
            <a:ext cx="4069936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2D44A0-CFDB-4C20-B878-DF463A9FC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0080"/>
            <a:ext cx="3096427" cy="5613236"/>
          </a:xfrm>
          <a:ln>
            <a:solidFill>
              <a:srgbClr val="3399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ADEQ Template for SWPPP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ECD57D-3551-4EEA-AF05-4B5A20318FAE}"/>
              </a:ext>
            </a:extLst>
          </p:cNvPr>
          <p:cNvSpPr txBox="1"/>
          <p:nvPr/>
        </p:nvSpPr>
        <p:spPr>
          <a:xfrm>
            <a:off x="4606799" y="336883"/>
            <a:ext cx="6835130" cy="1681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68 pages long – site specific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Construction companies have to add the  information (who, what, how?)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Training for those working on the site</a:t>
            </a:r>
          </a:p>
        </p:txBody>
      </p:sp>
      <p:pic>
        <p:nvPicPr>
          <p:cNvPr id="4" name="Content Placeholder 3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857F9E9E-73DD-412B-B457-A22DD96419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3768" t="17948" r="5301" b="17871"/>
          <a:stretch/>
        </p:blipFill>
        <p:spPr>
          <a:xfrm>
            <a:off x="4777571" y="2358190"/>
            <a:ext cx="6108313" cy="373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592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6CD69-57CE-4A38-8E59-C7D2936D8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Stormwater Inspections (including complaints and what we saw from the street)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6D5ADA0-F296-488D-87A7-F98A292B6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4586"/>
            <a:ext cx="4467726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will inspectors check for?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When is it a violation?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Our preference is to find NO VIOLATIONS, but here they are:</a:t>
            </a:r>
          </a:p>
        </p:txBody>
      </p:sp>
      <p:pic>
        <p:nvPicPr>
          <p:cNvPr id="10" name="Picture 9" descr="A picture containing person, outdoor, sky, man&#10;&#10;Description generated with very high confidence">
            <a:extLst>
              <a:ext uri="{FF2B5EF4-FFF2-40B4-BE49-F238E27FC236}">
                <a16:creationId xmlns:a16="http://schemas.microsoft.com/office/drawing/2014/main" id="{48AA8BC1-2E59-4C4C-B1EB-8AECF1AE94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829"/>
          <a:stretch/>
        </p:blipFill>
        <p:spPr>
          <a:xfrm>
            <a:off x="5305926" y="2034950"/>
            <a:ext cx="5677961" cy="401060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436179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02F3C71-C981-4614-98EA-D6C494F80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821C4E-F0E0-46B5-9DCF-79CCF7C85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791" y="635223"/>
            <a:ext cx="2259325" cy="73087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4000" dirty="0"/>
              <a:t>SWPPPS –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1AEDE-1829-447B-B03A-96D407812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096" y="1454227"/>
            <a:ext cx="5909293" cy="3018621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en-US" sz="2400" dirty="0"/>
              <a:t>Staff doesn’t know where it is or what it says  </a:t>
            </a:r>
          </a:p>
          <a:p>
            <a:r>
              <a:rPr lang="en-US" sz="2400" dirty="0"/>
              <a:t>BMPs in SWPPP don’t match up to the controls needed on site, and/or out of date</a:t>
            </a:r>
          </a:p>
          <a:p>
            <a:r>
              <a:rPr lang="en-US" sz="2400" dirty="0"/>
              <a:t>Municipalities are concerned with  lack of compliance that </a:t>
            </a:r>
            <a:r>
              <a:rPr lang="en-US" sz="2400" b="1" dirty="0"/>
              <a:t>can lead to pollutants entering our MS4s, </a:t>
            </a:r>
            <a:r>
              <a:rPr lang="en-US" sz="2400" dirty="0"/>
              <a:t> not enforcing the Construction General Permit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7" name="Picture 6" descr="A picture containing person, ground, outdoor&#10;&#10;Description generated with very high confidence">
            <a:extLst>
              <a:ext uri="{FF2B5EF4-FFF2-40B4-BE49-F238E27FC236}">
                <a16:creationId xmlns:a16="http://schemas.microsoft.com/office/drawing/2014/main" id="{50CDAFD3-F5D1-4688-9E0D-E3AEC8CFF5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80"/>
          <a:stretch/>
        </p:blipFill>
        <p:spPr>
          <a:xfrm>
            <a:off x="6933614" y="132235"/>
            <a:ext cx="4098140" cy="292609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 descr="O:\ADEQ\2016 MS4 Phase II Effort\Permittees\U of Arizona\Photos\1250.JPG">
            <a:extLst>
              <a:ext uri="{FF2B5EF4-FFF2-40B4-BE49-F238E27FC236}">
                <a16:creationId xmlns:a16="http://schemas.microsoft.com/office/drawing/2014/main" id="{2F9AA664-7A23-4DCF-9EAD-C785109EE3B8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" t="24282" r="-359" b="478"/>
          <a:stretch/>
        </p:blipFill>
        <p:spPr bwMode="auto">
          <a:xfrm>
            <a:off x="6917515" y="3247274"/>
            <a:ext cx="4718674" cy="315958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2D47C6-9F90-4567-9665-2C0A896A9577}"/>
              </a:ext>
            </a:extLst>
          </p:cNvPr>
          <p:cNvSpPr txBox="1"/>
          <p:nvPr/>
        </p:nvSpPr>
        <p:spPr>
          <a:xfrm>
            <a:off x="656763" y="4661789"/>
            <a:ext cx="5909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Remember the SWPPP is a living, changeable set of instructions that you can and should change to fit your site!</a:t>
            </a:r>
          </a:p>
        </p:txBody>
      </p:sp>
    </p:spTree>
    <p:extLst>
      <p:ext uri="{BB962C8B-B14F-4D97-AF65-F5344CB8AC3E}">
        <p14:creationId xmlns:p14="http://schemas.microsoft.com/office/powerpoint/2010/main" val="37271034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BABA6-0BB1-487C-9373-0869450CC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5121644" cy="1676603"/>
          </a:xfrm>
        </p:spPr>
        <p:txBody>
          <a:bodyPr>
            <a:normAutofit fontScale="90000"/>
          </a:bodyPr>
          <a:lstStyle/>
          <a:p>
            <a:r>
              <a:rPr lang="en-US" sz="3700" dirty="0"/>
              <a:t>Storm drain inlet protection</a:t>
            </a:r>
            <a:br>
              <a:rPr lang="en-US" sz="3700" dirty="0"/>
            </a:br>
            <a:endParaRPr lang="en-US" sz="3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5E5B2-5521-45A2-8800-8E83BABB1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771" y="2005263"/>
            <a:ext cx="5264804" cy="4509837"/>
          </a:xfrm>
          <a:solidFill>
            <a:srgbClr val="3399FF"/>
          </a:solidFill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Inlet protection is a primary BMP.  No erosion controls or additional sediment controls are also in place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The inlet protection blocks the storm drain or causes flooding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Sediment accumulation not removed after each storm </a:t>
            </a:r>
          </a:p>
          <a:p>
            <a:endParaRPr lang="en-US" sz="2400" dirty="0"/>
          </a:p>
          <a:p>
            <a:r>
              <a:rPr lang="en-US" sz="2400" dirty="0"/>
              <a:t>“Gaps” allow  unfiltered stormwater to enter the inlet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3F5FFF-2AE2-424B-BE21-49AFFEF68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612" y="2"/>
            <a:ext cx="6101388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ground, outdoor, tent&#10;&#10;Description generated with very high confidence">
            <a:extLst>
              <a:ext uri="{FF2B5EF4-FFF2-40B4-BE49-F238E27FC236}">
                <a16:creationId xmlns:a16="http://schemas.microsoft.com/office/drawing/2014/main" id="{9FC0D381-F5C2-4351-9A7F-8D3F99390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8" r="20736"/>
          <a:stretch/>
        </p:blipFill>
        <p:spPr>
          <a:xfrm>
            <a:off x="6144046" y="315452"/>
            <a:ext cx="3447899" cy="3980833"/>
          </a:xfrm>
          <a:prstGeom prst="rect">
            <a:avLst/>
          </a:prstGeom>
          <a:effectLst/>
        </p:spPr>
      </p:pic>
      <p:pic>
        <p:nvPicPr>
          <p:cNvPr id="7" name="Picture 6" descr="O:\ADEQ\2016 MS4 Phase II Effort\Permittees\Chandler\Photos\P1010948.JPG">
            <a:extLst>
              <a:ext uri="{FF2B5EF4-FFF2-40B4-BE49-F238E27FC236}">
                <a16:creationId xmlns:a16="http://schemas.microsoft.com/office/drawing/2014/main" id="{15B38BA2-2AB7-4AF4-8592-6ACE1B9956E1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353" r="19789"/>
          <a:stretch/>
        </p:blipFill>
        <p:spPr bwMode="auto">
          <a:xfrm>
            <a:off x="8670867" y="3327400"/>
            <a:ext cx="3015362" cy="341545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918750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74A460-0FBC-45DD-A567-0725FDF81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3935" y="84222"/>
            <a:ext cx="6132787" cy="1229709"/>
          </a:xfrm>
          <a:solidFill>
            <a:srgbClr val="3399FF"/>
          </a:solidFill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Construction Exits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9BB04-4A9A-432E-9C6E-E799FC14E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09903"/>
            <a:ext cx="4256690" cy="67318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 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 of  sediment track out</a:t>
            </a:r>
          </a:p>
          <a:p>
            <a:pPr lvl="1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 that vehicles aren’t using the designated construction exits </a:t>
            </a:r>
          </a:p>
          <a:p>
            <a:pPr lvl="1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Aggregate needs to be replaced or replenished</a:t>
            </a: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exit not long enough to remove mud from tires</a:t>
            </a:r>
          </a:p>
          <a:p>
            <a:pPr marL="457200" lvl="1" indent="0">
              <a:buNone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D3D978-1245-4608-BB77-8CBECBACABCD}"/>
              </a:ext>
            </a:extLst>
          </p:cNvPr>
          <p:cNvSpPr txBox="1"/>
          <p:nvPr/>
        </p:nvSpPr>
        <p:spPr>
          <a:xfrm>
            <a:off x="128459" y="4587765"/>
            <a:ext cx="43472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 Track out violations are regulated by both Stormwater and Air Quality regulators</a:t>
            </a:r>
            <a:r>
              <a:rPr lang="en-US" sz="2800" dirty="0">
                <a:solidFill>
                  <a:srgbClr val="FFFF00"/>
                </a:solidFill>
              </a:rPr>
              <a:t>!</a:t>
            </a:r>
          </a:p>
        </p:txBody>
      </p:sp>
      <p:pic>
        <p:nvPicPr>
          <p:cNvPr id="8" name="Picture 7" descr="A sign on the side of a road&#10;&#10;Description generated with very high confidence">
            <a:extLst>
              <a:ext uri="{FF2B5EF4-FFF2-40B4-BE49-F238E27FC236}">
                <a16:creationId xmlns:a16="http://schemas.microsoft.com/office/drawing/2014/main" id="{70FE06DE-C27F-4F42-A676-0921C7F51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152" y="1480558"/>
            <a:ext cx="4788720" cy="257617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 descr="A picture containing sky, outdoor, grass, ground&#10;&#10;Description generated with very high confidence">
            <a:extLst>
              <a:ext uri="{FF2B5EF4-FFF2-40B4-BE49-F238E27FC236}">
                <a16:creationId xmlns:a16="http://schemas.microsoft.com/office/drawing/2014/main" id="{1ED05188-FD02-4A5A-B51A-F68CFB5378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298" y="3945339"/>
            <a:ext cx="4654297" cy="2722763"/>
          </a:xfrm>
          <a:prstGeom prst="rect">
            <a:avLst/>
          </a:prstGeom>
          <a:ln w="3175">
            <a:solidFill>
              <a:srgbClr val="9B9B9B"/>
            </a:solidFill>
          </a:ln>
        </p:spPr>
      </p:pic>
    </p:spTree>
    <p:extLst>
      <p:ext uri="{BB962C8B-B14F-4D97-AF65-F5344CB8AC3E}">
        <p14:creationId xmlns:p14="http://schemas.microsoft.com/office/powerpoint/2010/main" val="11938101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1AEB8A9-B768-4E30-BA55-D919E6687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001" y="-2"/>
            <a:ext cx="4069936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B469A4-135D-4A96-8BEB-B83A22B94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0080"/>
            <a:ext cx="3096427" cy="5613236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Silt Fences and Sediment Barriers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3BF20-97ED-4E38-A267-CD11034FC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3403" y="283779"/>
            <a:ext cx="6835130" cy="2841187"/>
          </a:xfrm>
        </p:spPr>
        <p:txBody>
          <a:bodyPr anchor="ctr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 silt fence or sediment barrier, with potential for material to enter MS4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Controls not maintained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Sediment not removed when it reaches 1/2 the height of the barrier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Sediment barriers used as check dams or where concentrated flow is expected</a:t>
            </a:r>
          </a:p>
        </p:txBody>
      </p:sp>
      <p:pic>
        <p:nvPicPr>
          <p:cNvPr id="5" name="Picture 4" descr="A sandy beach&#10;&#10;Description generated with very high confidence">
            <a:extLst>
              <a:ext uri="{FF2B5EF4-FFF2-40B4-BE49-F238E27FC236}">
                <a16:creationId xmlns:a16="http://schemas.microsoft.com/office/drawing/2014/main" id="{598141F3-6819-4301-A75A-A0E76A692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635" y="4227809"/>
            <a:ext cx="4448174" cy="234641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Picture 5" descr="O:\ADEQ\2017 MS4 Phase II Effort\Permittees\Peoria\Photos\Meadows Construction Site\P1010152.JPG">
            <a:extLst>
              <a:ext uri="{FF2B5EF4-FFF2-40B4-BE49-F238E27FC236}">
                <a16:creationId xmlns:a16="http://schemas.microsoft.com/office/drawing/2014/main" id="{02183B3F-A9FD-4416-BB94-5C99AD1A9C0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9012" y="3124966"/>
            <a:ext cx="4923055" cy="26778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96887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EC844-D744-4985-9182-F5A3AE96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243" y="228753"/>
            <a:ext cx="4684295" cy="1325563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Concrete Washout</a:t>
            </a:r>
          </a:p>
        </p:txBody>
      </p:sp>
      <p:pic>
        <p:nvPicPr>
          <p:cNvPr id="4" name="230DE712">
            <a:hlinkClick r:id="" action="ppaction://media"/>
            <a:extLst>
              <a:ext uri="{FF2B5EF4-FFF2-40B4-BE49-F238E27FC236}">
                <a16:creationId xmlns:a16="http://schemas.microsoft.com/office/drawing/2014/main" id="{CB949A20-BACE-411D-88DD-3B879973827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0875" y="1368957"/>
            <a:ext cx="3971691" cy="4983718"/>
          </a:xfrm>
        </p:spPr>
      </p:pic>
      <p:pic>
        <p:nvPicPr>
          <p:cNvPr id="5" name="Picture 4" descr="O:\ADEQ\2017 MS4 Phase II Effort\Permittees\Litchfield Park\Photos\Originals\P1010213.JPG">
            <a:extLst>
              <a:ext uri="{FF2B5EF4-FFF2-40B4-BE49-F238E27FC236}">
                <a16:creationId xmlns:a16="http://schemas.microsoft.com/office/drawing/2014/main" id="{6833A846-D265-40DB-9F2C-3D6BC23D305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6031" y="1690688"/>
            <a:ext cx="3308406" cy="318825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D69F2D-092B-462C-BBCE-BF63D2048F0A}"/>
              </a:ext>
            </a:extLst>
          </p:cNvPr>
          <p:cNvSpPr txBox="1"/>
          <p:nvPr/>
        </p:nvSpPr>
        <p:spPr>
          <a:xfrm>
            <a:off x="716096" y="5012675"/>
            <a:ext cx="600955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No containment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Discharged into  sanitary or storm drain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Washout containment in poor repair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Not serviced – more than 75% full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63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2511B-A34C-4254-A348-CEBFC2A57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Potential Pollutant Storage</a:t>
            </a:r>
          </a:p>
        </p:txBody>
      </p:sp>
      <p:pic>
        <p:nvPicPr>
          <p:cNvPr id="4" name="Content Placeholder 3" descr="C:\Users\kevin.stockton\AppData\Local\Microsoft\Windows\INetCache\Content.Word\P1000736.jpg">
            <a:extLst>
              <a:ext uri="{FF2B5EF4-FFF2-40B4-BE49-F238E27FC236}">
                <a16:creationId xmlns:a16="http://schemas.microsoft.com/office/drawing/2014/main" id="{A0E0E35F-0209-4828-B18C-5283E56BF7F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9" b="12950"/>
          <a:stretch/>
        </p:blipFill>
        <p:spPr bwMode="auto">
          <a:xfrm>
            <a:off x="6354763" y="1690688"/>
            <a:ext cx="5482244" cy="360334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5" name="Picture 4" descr="C:\Users\alec.lambert\AppData\Local\Microsoft\Windows\INetCache\Content.Word\P1050358.jpg">
            <a:extLst>
              <a:ext uri="{FF2B5EF4-FFF2-40B4-BE49-F238E27FC236}">
                <a16:creationId xmlns:a16="http://schemas.microsoft.com/office/drawing/2014/main" id="{8750FD8B-2244-4D53-ACDF-B02402178AD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8"/>
          <a:stretch/>
        </p:blipFill>
        <p:spPr bwMode="auto">
          <a:xfrm>
            <a:off x="1114883" y="2588437"/>
            <a:ext cx="2335010" cy="34747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D3F5AD-DB75-4142-B5B3-D231D1F36FE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9893" y="3144880"/>
            <a:ext cx="2920336" cy="34747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226FC0-3680-4A79-8777-09C41D8B8401}"/>
              </a:ext>
            </a:extLst>
          </p:cNvPr>
          <p:cNvSpPr txBox="1"/>
          <p:nvPr/>
        </p:nvSpPr>
        <p:spPr>
          <a:xfrm>
            <a:off x="2707343" y="1476781"/>
            <a:ext cx="5307104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 Simple: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No Secondary Containment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No Cover</a:t>
            </a:r>
          </a:p>
        </p:txBody>
      </p:sp>
    </p:spTree>
    <p:extLst>
      <p:ext uri="{BB962C8B-B14F-4D97-AF65-F5344CB8AC3E}">
        <p14:creationId xmlns:p14="http://schemas.microsoft.com/office/powerpoint/2010/main" val="19256605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5B11D-D505-4613-8C32-7E5926DB1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Vegetative Stabilization – These are tough for MS4s to enforce, often contractual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0180A-8739-4D13-8408-D848DF3CB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1677"/>
            <a:ext cx="4191000" cy="3775286"/>
          </a:xfrm>
        </p:spPr>
        <p:txBody>
          <a:bodyPr>
            <a:normAutofit/>
          </a:bodyPr>
          <a:lstStyle/>
          <a:p>
            <a:r>
              <a:rPr lang="en-US" dirty="0"/>
              <a:t>Exposed soil areas not  stabilized.</a:t>
            </a:r>
          </a:p>
          <a:p>
            <a:r>
              <a:rPr lang="en-US" dirty="0"/>
              <a:t>Signs of erosion </a:t>
            </a:r>
          </a:p>
          <a:p>
            <a:r>
              <a:rPr lang="en-US" dirty="0"/>
              <a:t>Method chosen for  stabilization just doesn’t work</a:t>
            </a:r>
          </a:p>
        </p:txBody>
      </p:sp>
      <p:pic>
        <p:nvPicPr>
          <p:cNvPr id="5" name="Picture 4" descr="A picture containing outdoor, grass, ground, valley&#10;&#10;Description generated with very high confidence">
            <a:extLst>
              <a:ext uri="{FF2B5EF4-FFF2-40B4-BE49-F238E27FC236}">
                <a16:creationId xmlns:a16="http://schemas.microsoft.com/office/drawing/2014/main" id="{7C85BB28-199E-49FC-989B-58259BCE9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955" y="1613048"/>
            <a:ext cx="4191000" cy="279868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Picture 6" descr="A house on a dirt road&#10;&#10;Description generated with very high confidence">
            <a:extLst>
              <a:ext uri="{FF2B5EF4-FFF2-40B4-BE49-F238E27FC236}">
                <a16:creationId xmlns:a16="http://schemas.microsoft.com/office/drawing/2014/main" id="{340907B7-B7D4-4F37-9B94-78B7CA400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200" y="3725404"/>
            <a:ext cx="4020131" cy="270688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2794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3" cy="4930246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Municipal Variabilities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033" y="963877"/>
            <a:ext cx="6377769" cy="4930246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Some municipalities have a shop of one; some, have 10, 50, 70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In a smaller city, everything may be managed by Public Works or Streets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In another, it could be Planning and Development</a:t>
            </a:r>
          </a:p>
        </p:txBody>
      </p:sp>
    </p:spTree>
    <p:extLst>
      <p:ext uri="{BB962C8B-B14F-4D97-AF65-F5344CB8AC3E}">
        <p14:creationId xmlns:p14="http://schemas.microsoft.com/office/powerpoint/2010/main" val="31748281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1AA72-E4DB-46D2-97DF-0BDED7C49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Abandoned Construction Projects</a:t>
            </a:r>
          </a:p>
        </p:txBody>
      </p:sp>
      <p:pic>
        <p:nvPicPr>
          <p:cNvPr id="5" name="Content Placeholder 4" descr="A sign on the side of a road&#10;&#10;Description generated with high confidence">
            <a:extLst>
              <a:ext uri="{FF2B5EF4-FFF2-40B4-BE49-F238E27FC236}">
                <a16:creationId xmlns:a16="http://schemas.microsoft.com/office/drawing/2014/main" id="{7270B7FA-4C5C-4689-B68E-6B18D7A4E5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058" y="1690688"/>
            <a:ext cx="4858942" cy="4744737"/>
          </a:xfrm>
          <a:ln w="3175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A08BE9-CC82-47CE-90A0-2805A40F6998}"/>
              </a:ext>
            </a:extLst>
          </p:cNvPr>
          <p:cNvSpPr txBox="1"/>
          <p:nvPr/>
        </p:nvSpPr>
        <p:spPr>
          <a:xfrm>
            <a:off x="6494858" y="1864895"/>
            <a:ext cx="47667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These are also tough for municipalities.  Will start with holding property owner responsible.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403ED6-138F-4366-A33B-57C14B111B90}"/>
              </a:ext>
            </a:extLst>
          </p:cNvPr>
          <p:cNvSpPr txBox="1"/>
          <p:nvPr/>
        </p:nvSpPr>
        <p:spPr>
          <a:xfrm>
            <a:off x="6268453" y="3429000"/>
            <a:ext cx="532998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Temporary controls left in place.    Potential violations are those that impact stormwater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Soil disturbance  could result in  pollutant to MS4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Contractor responsible for maintaining until NOT filed</a:t>
            </a:r>
          </a:p>
        </p:txBody>
      </p:sp>
    </p:spTree>
    <p:extLst>
      <p:ext uri="{BB962C8B-B14F-4D97-AF65-F5344CB8AC3E}">
        <p14:creationId xmlns:p14="http://schemas.microsoft.com/office/powerpoint/2010/main" val="214440775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5B8E2-1092-4744-9796-51C38A3BA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935851" cy="6857999"/>
          </a:xfrm>
          <a:solidFill>
            <a:schemeClr val="accent1"/>
          </a:solidFill>
        </p:spPr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Violations slow down progress and are not in anyone’s best interest.  We all have common goal of getting your project in place and in business.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Contact the agency (city, county or other MS4) you’re working in for specific requirements, or consultation.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Follow your SWPPP!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E5DC22-C984-4634-9FA4-D02106CFD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016" y="338248"/>
            <a:ext cx="3156284" cy="862096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dirty="0"/>
              <a:t>Conclusions</a:t>
            </a:r>
          </a:p>
        </p:txBody>
      </p:sp>
      <p:pic>
        <p:nvPicPr>
          <p:cNvPr id="6" name="Picture 5" descr="A large lawn in front of a rock&#10;&#10;Description generated with very high confidence">
            <a:extLst>
              <a:ext uri="{FF2B5EF4-FFF2-40B4-BE49-F238E27FC236}">
                <a16:creationId xmlns:a16="http://schemas.microsoft.com/office/drawing/2014/main" id="{0CD68FB7-E30A-4968-BF75-2D35A3729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591300" y="1780469"/>
            <a:ext cx="5230542" cy="392290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335F46-60E3-4CA8-9DF9-F2147D3FCC55}"/>
              </a:ext>
            </a:extLst>
          </p:cNvPr>
          <p:cNvSpPr txBox="1"/>
          <p:nvPr/>
        </p:nvSpPr>
        <p:spPr>
          <a:xfrm>
            <a:off x="6485021" y="6875660"/>
            <a:ext cx="42070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gettysburgdaily.com/lincoln-statue-plaza-landscaping-completed-for-dedication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3.0/"/>
              </a:rPr>
              <a:t>CC BY-SA-NC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3312786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8E998-4BCB-41C9-B67A-5F3FD6EA53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STORMWATER CONSTRUCTION ENFORCEMENT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CCA49F-F7D3-412D-8357-98E2F438C0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77379"/>
            <a:ext cx="3843173" cy="131270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Richard Dalton</a:t>
            </a:r>
          </a:p>
          <a:p>
            <a:r>
              <a:rPr lang="en-US" dirty="0"/>
              <a:t>City of Tempe</a:t>
            </a:r>
          </a:p>
          <a:p>
            <a:r>
              <a:rPr lang="en-US" dirty="0"/>
              <a:t>Environmental services Section</a:t>
            </a:r>
          </a:p>
          <a:p>
            <a:r>
              <a:rPr lang="en-US" dirty="0">
                <a:hlinkClick r:id="rId2"/>
              </a:rPr>
              <a:t>richard_Dalton@tempe.gov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4096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8EC79-5224-4462-AB64-F213A2015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167" y="228727"/>
            <a:ext cx="10178322" cy="791322"/>
          </a:xfrm>
        </p:spPr>
        <p:txBody>
          <a:bodyPr>
            <a:normAutofit fontScale="90000"/>
          </a:bodyPr>
          <a:lstStyle/>
          <a:p>
            <a:r>
              <a:rPr lang="en-US" dirty="0"/>
              <a:t>Enforcement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785B4-0773-41A2-B8F4-8B9E0157E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7842" y="1500109"/>
            <a:ext cx="5426313" cy="488942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Authority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Permit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SWPPP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Enforcement Response Plan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F67D41-2929-48AB-9397-04AB5A684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4682" y="2053649"/>
            <a:ext cx="4008638" cy="275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3111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8EC79-5224-4462-AB64-F213A2015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364" y="298485"/>
            <a:ext cx="10178322" cy="791322"/>
          </a:xfrm>
        </p:spPr>
        <p:txBody>
          <a:bodyPr>
            <a:normAutofit fontScale="90000"/>
          </a:bodyPr>
          <a:lstStyle/>
          <a:p>
            <a:r>
              <a:rPr lang="en-US" dirty="0"/>
              <a:t>Enforcement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785B4-0773-41A2-B8F4-8B9E0157E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6579" y="1331259"/>
            <a:ext cx="4818094" cy="552674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000" dirty="0"/>
              <a:t>Priorities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/>
              <a:t>Procedures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/>
              <a:t>Records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/>
              <a:t>Training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/>
              <a:t>Reporting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D25B77-9829-4ED2-B241-E62825F57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437" y="1089807"/>
            <a:ext cx="3390162" cy="22504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0FDCBF-F635-44D2-BCDA-25FCE236E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437" y="4320717"/>
            <a:ext cx="3390162" cy="225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2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03FC5-F1DB-4450-AC34-E86BA26F4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Authority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B5925-58D1-42BF-989C-8AA4F7AE3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1853248"/>
            <a:ext cx="8946541" cy="419548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Clean Water Act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State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Local code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6000" b="1" u="sng" dirty="0">
                <a:solidFill>
                  <a:srgbClr val="FF0000"/>
                </a:solidFill>
              </a:rPr>
              <a:t>Permit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6B5D9F-CB13-4F79-84F0-D1E5B6ABB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341" y="2220117"/>
            <a:ext cx="3420905" cy="34617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EAC5EE-64BF-49EC-BDEA-D665DF04D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341" y="2220117"/>
            <a:ext cx="3420905" cy="3461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E93B33-62EB-463C-B40E-51083EF65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5341" y="2220117"/>
            <a:ext cx="3420905" cy="346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35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7F980-E78F-4618-902C-13A303E7C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Permit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F6CE5-A92E-474F-8B8E-DFF3468E4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201" y="1618578"/>
            <a:ext cx="8946541" cy="419548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Cites authority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Expectations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Obligations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6000" b="1" u="sng" dirty="0">
                <a:solidFill>
                  <a:srgbClr val="FF0000"/>
                </a:solidFill>
              </a:rPr>
              <a:t>SWPPP</a:t>
            </a:r>
          </a:p>
          <a:p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A742DA-001A-4C28-B194-03C444D89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995" y="2248323"/>
            <a:ext cx="2628952" cy="29910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BB5D24-AFA4-4A87-B91A-D4EDB0E38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635" y="2096769"/>
            <a:ext cx="3142653" cy="31426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C468A8-B650-4B10-8E3F-3C17EC8EA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3635" y="2118983"/>
            <a:ext cx="3142653" cy="3142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1EED53-81D4-47C2-A5A0-D4F54486D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3635" y="2118982"/>
            <a:ext cx="3142653" cy="312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2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SWPPP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3937611" cy="419548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Site description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Maps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Control measures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Source summary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402143" y="2052917"/>
            <a:ext cx="393761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Chemicals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P2 procedures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Inspections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Documentation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4E9EC-C15D-43C6-9D69-4B3329174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Inspection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3D875-C9D3-4F0C-8E42-0CAA678C6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6905" y="1475874"/>
            <a:ext cx="10323095" cy="538212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Evaluated on site specific basis with items most likely to impact stormwater quality inspected first.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Tempe requires projects greater than one acre to file an Notice of Intent with ADEQ (CGP), and develop a Stormwater Pollution Prevention Plan (SWPPP).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Tempe Inspectors looking for conditions with potential to impact the MS4.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6000" b="1" u="sng" dirty="0">
                <a:solidFill>
                  <a:srgbClr val="FF0000"/>
                </a:solidFill>
              </a:rPr>
              <a:t>SWPPP</a:t>
            </a:r>
          </a:p>
        </p:txBody>
      </p:sp>
    </p:spTree>
    <p:extLst>
      <p:ext uri="{BB962C8B-B14F-4D97-AF65-F5344CB8AC3E}">
        <p14:creationId xmlns:p14="http://schemas.microsoft.com/office/powerpoint/2010/main" val="39314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B5BE5-E9CF-4828-AEF1-0B56047C3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538" y="363751"/>
            <a:ext cx="4357499" cy="1320855"/>
          </a:xfrm>
        </p:spPr>
        <p:txBody>
          <a:bodyPr>
            <a:normAutofit/>
          </a:bodyPr>
          <a:lstStyle/>
          <a:p>
            <a:r>
              <a:rPr lang="en-US" sz="4400" dirty="0"/>
              <a:t>Inspections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3BD9FF77-0E3B-47F1-B459-639AC4EAA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272" y="1470629"/>
            <a:ext cx="4496336" cy="4607658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MS4’s are organized differently.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Inspectors may check for different things.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Scope/Specific purpose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These two look good, not perfect.</a:t>
            </a:r>
          </a:p>
        </p:txBody>
      </p:sp>
      <p:pic>
        <p:nvPicPr>
          <p:cNvPr id="7" name="Picture 6" descr="A close up of some grass&#10;&#10;Description generated with high confidence">
            <a:extLst>
              <a:ext uri="{FF2B5EF4-FFF2-40B4-BE49-F238E27FC236}">
                <a16:creationId xmlns:a16="http://schemas.microsoft.com/office/drawing/2014/main" id="{C52BCFE1-8D57-4141-83F4-21250EDC4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59" r="1" b="34301"/>
          <a:stretch/>
        </p:blipFill>
        <p:spPr>
          <a:xfrm>
            <a:off x="6098193" y="1024178"/>
            <a:ext cx="5176744" cy="271659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5" name="Content Placeholder 4" descr="A picture containing sky, outdoor, grass, ground&#10;&#10;Description generated with very high confidence">
            <a:extLst>
              <a:ext uri="{FF2B5EF4-FFF2-40B4-BE49-F238E27FC236}">
                <a16:creationId xmlns:a16="http://schemas.microsoft.com/office/drawing/2014/main" id="{93B3DDDF-CCAF-4422-96A4-247A2FBB2D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8" r="1" b="9509"/>
          <a:stretch/>
        </p:blipFill>
        <p:spPr>
          <a:xfrm>
            <a:off x="6098193" y="3936128"/>
            <a:ext cx="5176744" cy="271659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9702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3" cy="4930246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Municipal Variabilities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033" y="963877"/>
            <a:ext cx="6377769" cy="4930246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Monitoring stormwater protection controls may be the job of city offsite inspectors or engineering inspectors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Other cities will have a specific inspector that comes out just to review your SWPPP and BMP’s</a:t>
            </a:r>
          </a:p>
        </p:txBody>
      </p:sp>
    </p:spTree>
    <p:extLst>
      <p:ext uri="{BB962C8B-B14F-4D97-AF65-F5344CB8AC3E}">
        <p14:creationId xmlns:p14="http://schemas.microsoft.com/office/powerpoint/2010/main" val="20426365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381F2-9994-479F-A470-98BEF9006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44" y="484631"/>
            <a:ext cx="9222194" cy="1638469"/>
          </a:xfrm>
        </p:spPr>
        <p:txBody>
          <a:bodyPr>
            <a:normAutofit/>
          </a:bodyPr>
          <a:lstStyle/>
          <a:p>
            <a:r>
              <a:rPr lang="en-US" dirty="0"/>
              <a:t>Inspections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E3802-ADBA-4134-8F33-0761F458C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47" y="1534532"/>
            <a:ext cx="6361645" cy="53234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The right to inspect sites is in City Code.  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Access to premises, records and monitoring. 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Administrative warrants if necessary.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The first step in enforcement.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chemeClr val="accent1"/>
                </a:solidFill>
              </a:rPr>
              <a:t>Starts and Stops here</a:t>
            </a:r>
          </a:p>
          <a:p>
            <a:pPr>
              <a:lnSpc>
                <a:spcPct val="100000"/>
              </a:lnSpc>
            </a:pPr>
            <a:endParaRPr lang="en-US" sz="1700" u="sng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2092" y="2239107"/>
            <a:ext cx="4006128" cy="363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0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91CE2-B29C-446E-9C67-15944C54E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727" y="382385"/>
            <a:ext cx="6335338" cy="1492132"/>
          </a:xfrm>
        </p:spPr>
        <p:txBody>
          <a:bodyPr>
            <a:normAutofit/>
          </a:bodyPr>
          <a:lstStyle/>
          <a:p>
            <a:r>
              <a:rPr lang="en-US"/>
              <a:t>Post construction controls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9EC29EF-146B-4A6A-81E9-304F86B7F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727" y="2286001"/>
            <a:ext cx="6335338" cy="359359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All temporary control measures must be removed.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Property owners must ensure proper operation and maintenance of  stormwater control mechanisms.</a:t>
            </a:r>
          </a:p>
          <a:p>
            <a:endParaRPr lang="en-US" dirty="0"/>
          </a:p>
        </p:txBody>
      </p:sp>
      <p:pic>
        <p:nvPicPr>
          <p:cNvPr id="11" name="Picture 10" descr="A picture containing ground, outdoor&#10;&#10;Description generated with very high confidence">
            <a:extLst>
              <a:ext uri="{FF2B5EF4-FFF2-40B4-BE49-F238E27FC236}">
                <a16:creationId xmlns:a16="http://schemas.microsoft.com/office/drawing/2014/main" id="{A93856AC-180C-491C-B5B9-E0855D1ED6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95" r="1" b="12695"/>
          <a:stretch/>
        </p:blipFill>
        <p:spPr>
          <a:xfrm>
            <a:off x="20" y="10"/>
            <a:ext cx="4654276" cy="2285990"/>
          </a:xfrm>
          <a:prstGeom prst="rect">
            <a:avLst/>
          </a:prstGeom>
        </p:spPr>
      </p:pic>
      <p:pic>
        <p:nvPicPr>
          <p:cNvPr id="8" name="Content Placeholder 4" descr="A picture containing sky, outdoor, grass, road&#10;&#10;Description generated with very high confidence">
            <a:extLst>
              <a:ext uri="{FF2B5EF4-FFF2-40B4-BE49-F238E27FC236}">
                <a16:creationId xmlns:a16="http://schemas.microsoft.com/office/drawing/2014/main" id="{F5ADCC6C-C68D-4860-B074-1209164D2C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28819"/>
          <a:stretch/>
        </p:blipFill>
        <p:spPr>
          <a:xfrm>
            <a:off x="20" y="2286000"/>
            <a:ext cx="4654276" cy="2286000"/>
          </a:xfrm>
          <a:prstGeom prst="rect">
            <a:avLst/>
          </a:prstGeom>
        </p:spPr>
      </p:pic>
      <p:pic>
        <p:nvPicPr>
          <p:cNvPr id="6" name="Picture 5" descr="An empty road&#10;&#10;Description generated with very high confidence">
            <a:extLst>
              <a:ext uri="{FF2B5EF4-FFF2-40B4-BE49-F238E27FC236}">
                <a16:creationId xmlns:a16="http://schemas.microsoft.com/office/drawing/2014/main" id="{04237E31-E4A2-4431-8430-C7C1434828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49755"/>
          <a:stretch/>
        </p:blipFill>
        <p:spPr>
          <a:xfrm>
            <a:off x="20" y="4572000"/>
            <a:ext cx="4654276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3516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F6A03-2370-42BE-A24D-905945C47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141" y="316859"/>
            <a:ext cx="4842131" cy="1320855"/>
          </a:xfrm>
        </p:spPr>
        <p:txBody>
          <a:bodyPr>
            <a:noAutofit/>
          </a:bodyPr>
          <a:lstStyle/>
          <a:p>
            <a:r>
              <a:rPr lang="en-US" sz="4000" dirty="0"/>
              <a:t>Enforcement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45E7F-A4C8-42EA-87E7-BA29E067E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141" y="1170719"/>
            <a:ext cx="7350951" cy="54078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Some include sites that are less than one acre.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MS4’s can require specific BMPs be submitted and approved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Cease &amp; Desist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Criminal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5" name="Picture 4" descr="A picture containing sky, ground, outdoor, nature&#10;&#10;Description generated with very high confidence">
            <a:extLst>
              <a:ext uri="{FF2B5EF4-FFF2-40B4-BE49-F238E27FC236}">
                <a16:creationId xmlns:a16="http://schemas.microsoft.com/office/drawing/2014/main" id="{12A56061-779B-459F-969F-2642CE3688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24" r="20305" b="-1"/>
          <a:stretch/>
        </p:blipFill>
        <p:spPr>
          <a:xfrm>
            <a:off x="7772400" y="1637714"/>
            <a:ext cx="3959737" cy="42789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745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60CDD-3706-4943-AEDA-6125D84F2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146" y="645105"/>
            <a:ext cx="4707483" cy="1320855"/>
          </a:xfrm>
        </p:spPr>
        <p:txBody>
          <a:bodyPr>
            <a:normAutofit/>
          </a:bodyPr>
          <a:lstStyle/>
          <a:p>
            <a:r>
              <a:rPr lang="en-US" sz="4000" dirty="0"/>
              <a:t>Stop order 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7837629-7A93-417F-8287-C9472A7F5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354" y="1575461"/>
            <a:ext cx="5310554" cy="5177031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7/05: Inspector noticed deficiencies from street.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Contacted Grading &amp; Drainage permit holder.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7/12 Onsite inspection with Stop Work Order. 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7/13 Response letter from developer.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 descr="A picture containing sky, ground, outdoor, building&#10;&#10;Description generated with very high confidence">
            <a:extLst>
              <a:ext uri="{FF2B5EF4-FFF2-40B4-BE49-F238E27FC236}">
                <a16:creationId xmlns:a16="http://schemas.microsoft.com/office/drawing/2014/main" id="{10941C64-BE3C-409C-8968-2A10D85B82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2" r="19639" b="3"/>
          <a:stretch/>
        </p:blipFill>
        <p:spPr>
          <a:xfrm>
            <a:off x="7152617" y="547467"/>
            <a:ext cx="2519691" cy="283698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 descr="A desert on a dirt road&#10;&#10;Description generated with very high confidence">
            <a:extLst>
              <a:ext uri="{FF2B5EF4-FFF2-40B4-BE49-F238E27FC236}">
                <a16:creationId xmlns:a16="http://schemas.microsoft.com/office/drawing/2014/main" id="{881190A7-E963-4713-9EA6-8E85BF7CBD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59" r="15431" b="3"/>
          <a:stretch/>
        </p:blipFill>
        <p:spPr>
          <a:xfrm>
            <a:off x="9659683" y="547467"/>
            <a:ext cx="2519691" cy="283698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Picture 6" descr="A group of people walking down a dirt road&#10;&#10;Description generated with very high confidence">
            <a:extLst>
              <a:ext uri="{FF2B5EF4-FFF2-40B4-BE49-F238E27FC236}">
                <a16:creationId xmlns:a16="http://schemas.microsoft.com/office/drawing/2014/main" id="{7B467905-CFB8-45C3-B9E2-F27160F95B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538" r="4852" b="1"/>
          <a:stretch/>
        </p:blipFill>
        <p:spPr>
          <a:xfrm>
            <a:off x="7152617" y="3423139"/>
            <a:ext cx="2540458" cy="286043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4" name="Content Placeholder 4" descr="A close up of a dry grass field&#10;&#10;Description generated with very high confidence">
            <a:extLst>
              <a:ext uri="{FF2B5EF4-FFF2-40B4-BE49-F238E27FC236}">
                <a16:creationId xmlns:a16="http://schemas.microsoft.com/office/drawing/2014/main" id="{CDFE0188-4D41-40F6-85AE-88055281EF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152" r="19450" b="-1"/>
          <a:stretch/>
        </p:blipFill>
        <p:spPr>
          <a:xfrm>
            <a:off x="9659683" y="3423139"/>
            <a:ext cx="2532316" cy="286043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996311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37178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3AAA4-E76C-457D-BA31-1EC17F03A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Enforcement Reponses Plan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6612C-1D9B-4696-87E5-74426F4F9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201" y="1771506"/>
            <a:ext cx="8946541" cy="464101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Required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MS4 permit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Consistent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Complete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Escalating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92499A-1746-4303-85F8-F080DD69A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773" y="1467473"/>
            <a:ext cx="2958261" cy="20846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387" y="4566848"/>
            <a:ext cx="2966647" cy="13064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8471" y="2234425"/>
            <a:ext cx="2154191" cy="307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5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03C51-962D-4A67-9F34-601D7E654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44" y="484631"/>
            <a:ext cx="6627157" cy="1638469"/>
          </a:xfrm>
        </p:spPr>
        <p:txBody>
          <a:bodyPr>
            <a:normAutofit/>
          </a:bodyPr>
          <a:lstStyle/>
          <a:p>
            <a:r>
              <a:rPr lang="en-US" sz="3600" dirty="0"/>
              <a:t>Enforcement response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4B672-B57A-4A45-9C6A-E19971F9A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567" y="1463885"/>
            <a:ext cx="6787495" cy="5124484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Inspection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Warning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Notice of Violation/Administrative Order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Consent Orders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Civil/Criminal Penalties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dirty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E7D6DE-FBF1-4E62-8C10-5D749C868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62485" y="2339136"/>
            <a:ext cx="3656581" cy="313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0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8" y="1"/>
            <a:ext cx="77747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8539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6369" y="0"/>
            <a:ext cx="7666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9133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769" y="-1"/>
            <a:ext cx="788108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332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3" cy="4930246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Construction Requirements: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SWPPP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030" y="1550031"/>
            <a:ext cx="6894403" cy="4639754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200" dirty="0"/>
              <a:t>A Stormwater Pollution Prevention Plan is required to obtain an NOI from ADEQ this plan must include:</a:t>
            </a:r>
          </a:p>
          <a:p>
            <a:pPr lvl="2"/>
            <a:r>
              <a:rPr lang="en-US" sz="2200" dirty="0"/>
              <a:t>Include all potential sources of pollution</a:t>
            </a:r>
          </a:p>
          <a:p>
            <a:pPr lvl="2"/>
            <a:r>
              <a:rPr lang="en-US" sz="2200" dirty="0"/>
              <a:t>Describe and ensure implementation of control measures</a:t>
            </a:r>
          </a:p>
          <a:p>
            <a:pPr lvl="2"/>
            <a:r>
              <a:rPr lang="en-US" sz="2200" dirty="0"/>
              <a:t>Identify the responsible person for on-site implementation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96904341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D4357-9C48-4619-893B-3605FE81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Thought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7F616-0920-4F41-B7CF-262E57159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020" y="1853248"/>
            <a:ext cx="6669087" cy="445376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Control the process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Show Cause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Standard of proof</a:t>
            </a:r>
          </a:p>
          <a:p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954" y="2064262"/>
            <a:ext cx="4050423" cy="297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6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954" y="0"/>
            <a:ext cx="1247335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955" y="0"/>
            <a:ext cx="12473353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6009" y="0"/>
            <a:ext cx="125704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6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596" y="6018263"/>
            <a:ext cx="876680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62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4854</TotalTime>
  <Words>1709</Words>
  <Application>Microsoft Office PowerPoint</Application>
  <PresentationFormat>Widescreen</PresentationFormat>
  <Paragraphs>338</Paragraphs>
  <Slides>92</Slides>
  <Notes>12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105" baseType="lpstr">
      <vt:lpstr>Aharoni</vt:lpstr>
      <vt:lpstr>Albertus Medium</vt:lpstr>
      <vt:lpstr>Aparajita</vt:lpstr>
      <vt:lpstr>Arial</vt:lpstr>
      <vt:lpstr>Bodoni MT</vt:lpstr>
      <vt:lpstr>Calibri</vt:lpstr>
      <vt:lpstr>Franklin Gothic Book</vt:lpstr>
      <vt:lpstr>Franklin Gothic Medium</vt:lpstr>
      <vt:lpstr>Times New Roman</vt:lpstr>
      <vt:lpstr>Tunga</vt:lpstr>
      <vt:lpstr>Wingdings</vt:lpstr>
      <vt:lpstr>Angles</vt:lpstr>
      <vt:lpstr>Acrobat Document</vt:lpstr>
      <vt:lpstr>Municipal Requirements  What is the role of the municipality in stormwater compliance,  and why?</vt:lpstr>
      <vt:lpstr>Municipal Requirements</vt:lpstr>
      <vt:lpstr>Municipal REQUIREMENTS</vt:lpstr>
      <vt:lpstr>Municipal Requirements</vt:lpstr>
      <vt:lpstr>Municipal  Requirements  for construction</vt:lpstr>
      <vt:lpstr>Municipal Requirements</vt:lpstr>
      <vt:lpstr>Municipal Variabilities</vt:lpstr>
      <vt:lpstr>Municipal Variabilities</vt:lpstr>
      <vt:lpstr>Construction Requirements: SWPPP</vt:lpstr>
      <vt:lpstr>What to  Expect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STORMWATER CONSTRUCTION VIOLATIONS</vt:lpstr>
      <vt:lpstr>Topics for this presentation</vt:lpstr>
      <vt:lpstr>Any Violations Here?</vt:lpstr>
      <vt:lpstr>PowerPoint Presentation</vt:lpstr>
      <vt:lpstr>ADEQ Template for SWPPP</vt:lpstr>
      <vt:lpstr>Stormwater Inspections (including complaints and what we saw from the street)</vt:lpstr>
      <vt:lpstr>SWPPPS – </vt:lpstr>
      <vt:lpstr>Storm drain inlet protection </vt:lpstr>
      <vt:lpstr>Construction Exits</vt:lpstr>
      <vt:lpstr>Silt Fences and Sediment Barriers </vt:lpstr>
      <vt:lpstr>Concrete Washout</vt:lpstr>
      <vt:lpstr> Potential Pollutant Storage</vt:lpstr>
      <vt:lpstr>Vegetative Stabilization – These are tough for MS4s to enforce, often contractual</vt:lpstr>
      <vt:lpstr>Abandoned Construction Projects</vt:lpstr>
      <vt:lpstr>Conclusions</vt:lpstr>
      <vt:lpstr>STORMWATER CONSTRUCTION ENFORCEMENT </vt:lpstr>
      <vt:lpstr>Enforcement  </vt:lpstr>
      <vt:lpstr>Enforcement  </vt:lpstr>
      <vt:lpstr>Authority </vt:lpstr>
      <vt:lpstr>Permit</vt:lpstr>
      <vt:lpstr>SWPPP </vt:lpstr>
      <vt:lpstr>Inspection </vt:lpstr>
      <vt:lpstr>Inspections</vt:lpstr>
      <vt:lpstr>Inspections</vt:lpstr>
      <vt:lpstr>Post construction controls</vt:lpstr>
      <vt:lpstr>Enforcement</vt:lpstr>
      <vt:lpstr>Stop order </vt:lpstr>
      <vt:lpstr>PowerPoint Presentation</vt:lpstr>
      <vt:lpstr>Enforcement Reponses Plan </vt:lpstr>
      <vt:lpstr>Enforcement response steps</vt:lpstr>
      <vt:lpstr>PowerPoint Presentation</vt:lpstr>
      <vt:lpstr>PowerPoint Presentation</vt:lpstr>
      <vt:lpstr>PowerPoint Presentation</vt:lpstr>
      <vt:lpstr>Final Thought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Construction Stormwater Permits  How to Comply?</dc:title>
  <dc:creator>Leigh Padgitt</dc:creator>
  <cp:lastModifiedBy>Hoppes, Christina</cp:lastModifiedBy>
  <cp:revision>92</cp:revision>
  <cp:lastPrinted>2018-06-01T16:30:54Z</cp:lastPrinted>
  <dcterms:created xsi:type="dcterms:W3CDTF">2018-05-22T17:37:30Z</dcterms:created>
  <dcterms:modified xsi:type="dcterms:W3CDTF">2019-04-25T18:57:10Z</dcterms:modified>
</cp:coreProperties>
</file>